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9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0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1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12.xml" ContentType="application/vnd.openxmlformats-officedocument.theme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3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4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theme/theme15.xml" ContentType="application/vnd.openxmlformats-officedocument.theme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theme/theme16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theme/theme17.xml" ContentType="application/vnd.openxmlformats-officedocument.theme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theme/theme18.xml" ContentType="application/vnd.openxmlformats-officedocument.theme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theme/theme19.xml" ContentType="application/vnd.openxmlformats-officedocument.theme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theme/theme20.xml" ContentType="application/vnd.openxmlformats-officedocument.theme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7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tags/tag8.xml" ContentType="application/vnd.openxmlformats-officedocument.presentationml.tags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ppt/tags/tag9.xml" ContentType="application/vnd.openxmlformats-officedocument.presentationml.tags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tags/tag10.xml" ContentType="application/vnd.openxmlformats-officedocument.presentationml.tags+xml"/>
  <Override PartName="/ppt/notesSlides/notesSlide15.xml" ContentType="application/vnd.openxmlformats-officedocument.presentationml.notesSlide+xml"/>
  <Override PartName="/ppt/tags/tag11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12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13.xml" ContentType="application/vnd.openxmlformats-officedocument.presentationml.tags+xml"/>
  <Override PartName="/ppt/notesSlides/notesSlide21.xml" ContentType="application/vnd.openxmlformats-officedocument.presentationml.notesSlide+xml"/>
  <Override PartName="/ppt/tags/tag14.xml" ContentType="application/vnd.openxmlformats-officedocument.presentationml.tags+xml"/>
  <Override PartName="/ppt/notesSlides/notesSlide22.xml" ContentType="application/vnd.openxmlformats-officedocument.presentationml.notesSlide+xml"/>
  <Override PartName="/ppt/tags/tag15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802" r:id="rId3"/>
    <p:sldMasterId id="2147483826" r:id="rId4"/>
    <p:sldMasterId id="2147483862" r:id="rId5"/>
    <p:sldMasterId id="2147483874" r:id="rId6"/>
    <p:sldMasterId id="2147483886" r:id="rId7"/>
    <p:sldMasterId id="2147483898" r:id="rId8"/>
    <p:sldMasterId id="2147483970" r:id="rId9"/>
    <p:sldMasterId id="2147484020" r:id="rId10"/>
    <p:sldMasterId id="2147484068" r:id="rId11"/>
    <p:sldMasterId id="2147484080" r:id="rId12"/>
    <p:sldMasterId id="2147484092" r:id="rId13"/>
    <p:sldMasterId id="2147484128" r:id="rId14"/>
    <p:sldMasterId id="2147484140" r:id="rId15"/>
    <p:sldMasterId id="2147484153" r:id="rId16"/>
    <p:sldMasterId id="2147484165" r:id="rId17"/>
    <p:sldMasterId id="2147484177" r:id="rId18"/>
    <p:sldMasterId id="2147484189" r:id="rId19"/>
    <p:sldMasterId id="2147484201" r:id="rId20"/>
    <p:sldMasterId id="2147484213" r:id="rId21"/>
  </p:sldMasterIdLst>
  <p:notesMasterIdLst>
    <p:notesMasterId r:id="rId69"/>
  </p:notesMasterIdLst>
  <p:handoutMasterIdLst>
    <p:handoutMasterId r:id="rId70"/>
  </p:handoutMasterIdLst>
  <p:sldIdLst>
    <p:sldId id="261" r:id="rId22"/>
    <p:sldId id="500" r:id="rId23"/>
    <p:sldId id="495" r:id="rId24"/>
    <p:sldId id="496" r:id="rId25"/>
    <p:sldId id="497" r:id="rId26"/>
    <p:sldId id="498" r:id="rId27"/>
    <p:sldId id="499" r:id="rId28"/>
    <p:sldId id="501" r:id="rId29"/>
    <p:sldId id="504" r:id="rId30"/>
    <p:sldId id="505" r:id="rId31"/>
    <p:sldId id="508" r:id="rId32"/>
    <p:sldId id="503" r:id="rId33"/>
    <p:sldId id="502" r:id="rId34"/>
    <p:sldId id="507" r:id="rId35"/>
    <p:sldId id="506" r:id="rId36"/>
    <p:sldId id="509" r:id="rId37"/>
    <p:sldId id="510" r:id="rId38"/>
    <p:sldId id="511" r:id="rId39"/>
    <p:sldId id="482" r:id="rId40"/>
    <p:sldId id="470" r:id="rId41"/>
    <p:sldId id="484" r:id="rId42"/>
    <p:sldId id="483" r:id="rId43"/>
    <p:sldId id="485" r:id="rId44"/>
    <p:sldId id="487" r:id="rId45"/>
    <p:sldId id="490" r:id="rId46"/>
    <p:sldId id="493" r:id="rId47"/>
    <p:sldId id="491" r:id="rId48"/>
    <p:sldId id="492" r:id="rId49"/>
    <p:sldId id="466" r:id="rId50"/>
    <p:sldId id="467" r:id="rId51"/>
    <p:sldId id="468" r:id="rId52"/>
    <p:sldId id="455" r:id="rId53"/>
    <p:sldId id="473" r:id="rId54"/>
    <p:sldId id="474" r:id="rId55"/>
    <p:sldId id="476" r:id="rId56"/>
    <p:sldId id="477" r:id="rId57"/>
    <p:sldId id="481" r:id="rId58"/>
    <p:sldId id="417" r:id="rId59"/>
    <p:sldId id="426" r:id="rId60"/>
    <p:sldId id="433" r:id="rId61"/>
    <p:sldId id="427" r:id="rId62"/>
    <p:sldId id="428" r:id="rId63"/>
    <p:sldId id="429" r:id="rId64"/>
    <p:sldId id="402" r:id="rId65"/>
    <p:sldId id="403" r:id="rId66"/>
    <p:sldId id="361" r:id="rId67"/>
    <p:sldId id="396" r:id="rId68"/>
  </p:sldIdLst>
  <p:sldSz cx="100584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CC99"/>
    <a:srgbClr val="CC00CC"/>
    <a:srgbClr val="FF0000"/>
    <a:srgbClr val="CC0099"/>
    <a:srgbClr val="006600"/>
    <a:srgbClr val="A50021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2" autoAdjust="0"/>
    <p:restoredTop sz="97869" autoAdjust="0"/>
  </p:normalViewPr>
  <p:slideViewPr>
    <p:cSldViewPr>
      <p:cViewPr>
        <p:scale>
          <a:sx n="70" d="100"/>
          <a:sy n="70" d="100"/>
        </p:scale>
        <p:origin x="-540" y="-48"/>
      </p:cViewPr>
      <p:guideLst>
        <p:guide orient="horz" pos="2160"/>
        <p:guide pos="3168"/>
      </p:guideLst>
    </p:cSldViewPr>
  </p:slideViewPr>
  <p:outlineViewPr>
    <p:cViewPr>
      <p:scale>
        <a:sx n="33" d="100"/>
        <a:sy n="33" d="100"/>
      </p:scale>
      <p:origin x="48" y="1456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20" y="-25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39" Type="http://schemas.openxmlformats.org/officeDocument/2006/relationships/slide" Target="slides/slide18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3.xml"/><Relationship Id="rId42" Type="http://schemas.openxmlformats.org/officeDocument/2006/relationships/slide" Target="slides/slide21.xml"/><Relationship Id="rId47" Type="http://schemas.openxmlformats.org/officeDocument/2006/relationships/slide" Target="slides/slide26.xml"/><Relationship Id="rId50" Type="http://schemas.openxmlformats.org/officeDocument/2006/relationships/slide" Target="slides/slide29.xml"/><Relationship Id="rId55" Type="http://schemas.openxmlformats.org/officeDocument/2006/relationships/slide" Target="slides/slide34.xml"/><Relationship Id="rId63" Type="http://schemas.openxmlformats.org/officeDocument/2006/relationships/slide" Target="slides/slide42.xml"/><Relationship Id="rId68" Type="http://schemas.openxmlformats.org/officeDocument/2006/relationships/slide" Target="slides/slide47.xml"/><Relationship Id="rId7" Type="http://schemas.openxmlformats.org/officeDocument/2006/relationships/slideMaster" Target="slideMasters/slideMaster7.xml"/><Relationship Id="rId71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8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slide" Target="slides/slide11.xml"/><Relationship Id="rId37" Type="http://schemas.openxmlformats.org/officeDocument/2006/relationships/slide" Target="slides/slide16.xml"/><Relationship Id="rId40" Type="http://schemas.openxmlformats.org/officeDocument/2006/relationships/slide" Target="slides/slide19.xml"/><Relationship Id="rId45" Type="http://schemas.openxmlformats.org/officeDocument/2006/relationships/slide" Target="slides/slide24.xml"/><Relationship Id="rId53" Type="http://schemas.openxmlformats.org/officeDocument/2006/relationships/slide" Target="slides/slide32.xml"/><Relationship Id="rId58" Type="http://schemas.openxmlformats.org/officeDocument/2006/relationships/slide" Target="slides/slide37.xml"/><Relationship Id="rId66" Type="http://schemas.openxmlformats.org/officeDocument/2006/relationships/slide" Target="slides/slide45.xml"/><Relationship Id="rId7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slide" Target="slides/slide15.xml"/><Relationship Id="rId49" Type="http://schemas.openxmlformats.org/officeDocument/2006/relationships/slide" Target="slides/slide28.xml"/><Relationship Id="rId57" Type="http://schemas.openxmlformats.org/officeDocument/2006/relationships/slide" Target="slides/slide36.xml"/><Relationship Id="rId61" Type="http://schemas.openxmlformats.org/officeDocument/2006/relationships/slide" Target="slides/slide4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4" Type="http://schemas.openxmlformats.org/officeDocument/2006/relationships/slide" Target="slides/slide23.xml"/><Relationship Id="rId52" Type="http://schemas.openxmlformats.org/officeDocument/2006/relationships/slide" Target="slides/slide31.xml"/><Relationship Id="rId60" Type="http://schemas.openxmlformats.org/officeDocument/2006/relationships/slide" Target="slides/slide39.xml"/><Relationship Id="rId65" Type="http://schemas.openxmlformats.org/officeDocument/2006/relationships/slide" Target="slides/slide44.xml"/><Relationship Id="rId73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slide" Target="slides/slide14.xml"/><Relationship Id="rId43" Type="http://schemas.openxmlformats.org/officeDocument/2006/relationships/slide" Target="slides/slide22.xml"/><Relationship Id="rId48" Type="http://schemas.openxmlformats.org/officeDocument/2006/relationships/slide" Target="slides/slide27.xml"/><Relationship Id="rId56" Type="http://schemas.openxmlformats.org/officeDocument/2006/relationships/slide" Target="slides/slide35.xml"/><Relationship Id="rId64" Type="http://schemas.openxmlformats.org/officeDocument/2006/relationships/slide" Target="slides/slide43.xml"/><Relationship Id="rId69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0.xml"/><Relationship Id="rId72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slide" Target="slides/slide12.xml"/><Relationship Id="rId38" Type="http://schemas.openxmlformats.org/officeDocument/2006/relationships/slide" Target="slides/slide17.xml"/><Relationship Id="rId46" Type="http://schemas.openxmlformats.org/officeDocument/2006/relationships/slide" Target="slides/slide25.xml"/><Relationship Id="rId59" Type="http://schemas.openxmlformats.org/officeDocument/2006/relationships/slide" Target="slides/slide38.xml"/><Relationship Id="rId67" Type="http://schemas.openxmlformats.org/officeDocument/2006/relationships/slide" Target="slides/slide46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20.xml"/><Relationship Id="rId54" Type="http://schemas.openxmlformats.org/officeDocument/2006/relationships/slide" Target="slides/slide33.xml"/><Relationship Id="rId62" Type="http://schemas.openxmlformats.org/officeDocument/2006/relationships/slide" Target="slides/slide41.xml"/><Relationship Id="rId7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6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../embeddings/oleObject7.bin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8.bin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25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dirty="0"/>
              <a:t> </a:t>
            </a:r>
            <a:r>
              <a:rPr lang="en-US" sz="2000" dirty="0" smtClean="0"/>
              <a:t>Silver Metal</a:t>
            </a:r>
            <a:endParaRPr lang="en-US" sz="2000" dirty="0"/>
          </a:p>
        </c:rich>
      </c:tx>
      <c:layout>
        <c:manualLayout>
          <c:xMode val="edge"/>
          <c:yMode val="edge"/>
          <c:x val="0.31693716480047263"/>
          <c:y val="3.8590506925933868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4.0139320063483711E-2"/>
          <c:y val="0.10116844122116042"/>
          <c:w val="0.92762839355834648"/>
          <c:h val="0.86766690915991473"/>
        </c:manualLayout>
      </c:layout>
      <c:scatterChart>
        <c:scatterStyle val="lineMarker"/>
        <c:varyColors val="0"/>
        <c:ser>
          <c:idx val="1"/>
          <c:order val="0"/>
          <c:tx>
            <c:v>Silver</c:v>
          </c:tx>
          <c:spPr>
            <a:ln w="19050">
              <a:noFill/>
            </a:ln>
          </c:spPr>
          <c:marker>
            <c:symbol val="square"/>
            <c:size val="10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trendline>
            <c:spPr>
              <a:ln w="63500">
                <a:solidFill>
                  <a:srgbClr val="0000CC"/>
                </a:solidFill>
                <a:prstDash val="solid"/>
              </a:ln>
            </c:spPr>
            <c:trendlineType val="linear"/>
            <c:backward val="3.5"/>
            <c:intercept val="0.48500000000000004"/>
            <c:dispRSqr val="1"/>
            <c:dispEq val="1"/>
            <c:trendlineLbl>
              <c:layout>
                <c:manualLayout>
                  <c:x val="6.5956245913046333E-3"/>
                  <c:y val="-2.4261226197734052E-2"/>
                </c:manualLayout>
              </c:layout>
              <c:tx>
                <c:rich>
                  <a:bodyPr/>
                  <a:lstStyle/>
                  <a:p>
                    <a:pPr>
                      <a:defRPr sz="1200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2800" b="1" i="0" u="none" strike="noStrike" baseline="0" dirty="0">
                        <a:solidFill>
                          <a:srgbClr val="0000FF"/>
                        </a:solidFill>
                        <a:latin typeface="Arial Black" panose="020B0A04020102020204" pitchFamily="34" charset="0"/>
                        <a:cs typeface="Arial"/>
                      </a:rPr>
                      <a:t>y = </a:t>
                    </a:r>
                    <a:r>
                      <a:rPr lang="en-US" sz="2800" b="1" i="0" u="none" strike="noStrike" baseline="0" dirty="0" smtClean="0">
                        <a:solidFill>
                          <a:srgbClr val="0000FF"/>
                        </a:solidFill>
                        <a:latin typeface="Arial Black" panose="020B0A04020102020204" pitchFamily="34" charset="0"/>
                        <a:cs typeface="Arial"/>
                      </a:rPr>
                      <a:t>1.97x </a:t>
                    </a:r>
                    <a:r>
                      <a:rPr lang="en-US" sz="2800" b="1" i="0" u="none" strike="noStrike" baseline="0" dirty="0">
                        <a:solidFill>
                          <a:srgbClr val="0000FF"/>
                        </a:solidFill>
                        <a:latin typeface="Arial Black" panose="020B0A04020102020204" pitchFamily="34" charset="0"/>
                        <a:cs typeface="Arial"/>
                      </a:rPr>
                      <a:t>+ 0.485</a:t>
                    </a:r>
                    <a:r>
                      <a:rPr lang="en-US" sz="1800" b="1" i="0" u="none" strike="noStrike" baseline="0" dirty="0">
                        <a:solidFill>
                          <a:srgbClr val="FF0000"/>
                        </a:solidFill>
                        <a:latin typeface="Arial"/>
                        <a:cs typeface="Arial"/>
                      </a:rPr>
                      <a:t>
</a:t>
                    </a:r>
                  </a:p>
                </c:rich>
              </c:tx>
              <c:numFmt formatCode="General" sourceLinked="0"/>
              <c:spPr>
                <a:noFill/>
                <a:ln w="25400">
                  <a:noFill/>
                </a:ln>
              </c:spPr>
            </c:trendlineLbl>
          </c:trendline>
          <c:xVal>
            <c:numRef>
              <c:f>'[Chart in Microsoft PowerPoint]Sheet1 (2)'!$A$8:$A$10</c:f>
              <c:numCache>
                <c:formatCode>General</c:formatCode>
                <c:ptCount val="3"/>
                <c:pt idx="0">
                  <c:v>2.8</c:v>
                </c:pt>
                <c:pt idx="1">
                  <c:v>3</c:v>
                </c:pt>
                <c:pt idx="2">
                  <c:v>6</c:v>
                </c:pt>
              </c:numCache>
            </c:numRef>
          </c:xVal>
          <c:yVal>
            <c:numRef>
              <c:f>'[Chart in Microsoft PowerPoint]Sheet1 (2)'!$B$8:$B$10</c:f>
              <c:numCache>
                <c:formatCode>General</c:formatCode>
                <c:ptCount val="3"/>
                <c:pt idx="0">
                  <c:v>5.78</c:v>
                </c:pt>
                <c:pt idx="1">
                  <c:v>7.78</c:v>
                </c:pt>
                <c:pt idx="2">
                  <c:v>11.69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203392"/>
        <c:axId val="40205312"/>
      </c:scatterChart>
      <c:valAx>
        <c:axId val="402033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1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2400" dirty="0">
                    <a:solidFill>
                      <a:srgbClr val="0000FF"/>
                    </a:solidFill>
                  </a:rPr>
                  <a:t>volume(mL)</a:t>
                </a:r>
              </a:p>
            </c:rich>
          </c:tx>
          <c:layout>
            <c:manualLayout>
              <c:xMode val="edge"/>
              <c:yMode val="edge"/>
              <c:x val="0.40535106785946379"/>
              <c:y val="0.91922842029981588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53975">
            <a:solidFill>
              <a:srgbClr val="0000CC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0205312"/>
        <c:crosses val="autoZero"/>
        <c:crossBetween val="midCat"/>
      </c:valAx>
      <c:valAx>
        <c:axId val="40205312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1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2800" dirty="0">
                    <a:solidFill>
                      <a:srgbClr val="0000FF"/>
                    </a:solidFill>
                  </a:rPr>
                  <a:t>mass(g)</a:t>
                </a:r>
              </a:p>
            </c:rich>
          </c:tx>
          <c:layout>
            <c:manualLayout>
              <c:xMode val="edge"/>
              <c:yMode val="edge"/>
              <c:x val="8.1920322351434538E-2"/>
              <c:y val="0.34165026757318284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53975">
            <a:solidFill>
              <a:srgbClr val="0000FF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0203392"/>
        <c:crosses val="autoZero"/>
        <c:crossBetween val="midCat"/>
      </c:valAx>
      <c:spPr>
        <a:solidFill>
          <a:srgbClr val="BBE0E3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25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dirty="0"/>
              <a:t> </a:t>
            </a:r>
            <a:r>
              <a:rPr lang="en-US" sz="2000" dirty="0" smtClean="0"/>
              <a:t>Silver Metal</a:t>
            </a:r>
            <a:endParaRPr lang="en-US" sz="2000" dirty="0"/>
          </a:p>
        </c:rich>
      </c:tx>
      <c:layout>
        <c:manualLayout>
          <c:xMode val="edge"/>
          <c:yMode val="edge"/>
          <c:x val="0.31693716480047263"/>
          <c:y val="3.8590506925933868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4.0139320063483711E-2"/>
          <c:y val="0.10116844122116042"/>
          <c:w val="0.92762839355834648"/>
          <c:h val="0.86766690915991473"/>
        </c:manualLayout>
      </c:layout>
      <c:scatterChart>
        <c:scatterStyle val="lineMarker"/>
        <c:varyColors val="0"/>
        <c:ser>
          <c:idx val="1"/>
          <c:order val="0"/>
          <c:tx>
            <c:v>Silver</c:v>
          </c:tx>
          <c:spPr>
            <a:ln w="19050">
              <a:noFill/>
            </a:ln>
          </c:spPr>
          <c:marker>
            <c:symbol val="square"/>
            <c:size val="10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trendline>
            <c:spPr>
              <a:ln w="63500">
                <a:solidFill>
                  <a:srgbClr val="0000CC"/>
                </a:solidFill>
                <a:prstDash val="solid"/>
              </a:ln>
            </c:spPr>
            <c:trendlineType val="linear"/>
            <c:backward val="3.5"/>
            <c:intercept val="0.48500000000000004"/>
            <c:dispRSqr val="1"/>
            <c:dispEq val="1"/>
            <c:trendlineLbl>
              <c:layout>
                <c:manualLayout>
                  <c:x val="6.5956245913046333E-3"/>
                  <c:y val="-2.4261226197734052E-2"/>
                </c:manualLayout>
              </c:layout>
              <c:tx>
                <c:rich>
                  <a:bodyPr/>
                  <a:lstStyle/>
                  <a:p>
                    <a:pPr>
                      <a:defRPr sz="1200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2800" b="1" i="0" u="none" strike="noStrike" baseline="0" dirty="0">
                        <a:solidFill>
                          <a:srgbClr val="FF0000"/>
                        </a:solidFill>
                        <a:latin typeface="Arial"/>
                        <a:cs typeface="Arial"/>
                      </a:rPr>
                      <a:t>y = </a:t>
                    </a:r>
                    <a:r>
                      <a:rPr lang="en-US" sz="2800" b="1" i="0" u="none" strike="noStrike" baseline="0" dirty="0" smtClean="0">
                        <a:solidFill>
                          <a:srgbClr val="FF0000"/>
                        </a:solidFill>
                        <a:latin typeface="Arial"/>
                        <a:cs typeface="Arial"/>
                      </a:rPr>
                      <a:t>1.97x </a:t>
                    </a:r>
                    <a:r>
                      <a:rPr lang="en-US" sz="2800" b="1" i="0" u="none" strike="noStrike" baseline="0" dirty="0">
                        <a:solidFill>
                          <a:srgbClr val="FF0000"/>
                        </a:solidFill>
                        <a:latin typeface="Arial"/>
                        <a:cs typeface="Arial"/>
                      </a:rPr>
                      <a:t>+ 0.485</a:t>
                    </a:r>
                    <a:r>
                      <a:rPr lang="en-US" sz="1800" b="1" i="0" u="none" strike="noStrike" baseline="0" dirty="0">
                        <a:solidFill>
                          <a:srgbClr val="FF0000"/>
                        </a:solidFill>
                        <a:latin typeface="Arial"/>
                        <a:cs typeface="Arial"/>
                      </a:rPr>
                      <a:t>
</a:t>
                    </a:r>
                  </a:p>
                </c:rich>
              </c:tx>
              <c:numFmt formatCode="General" sourceLinked="0"/>
              <c:spPr>
                <a:noFill/>
                <a:ln w="25400">
                  <a:noFill/>
                </a:ln>
              </c:spPr>
            </c:trendlineLbl>
          </c:trendline>
          <c:xVal>
            <c:numRef>
              <c:f>'[Chart in Microsoft PowerPoint]Sheet1 (2)'!$A$8:$A$10</c:f>
              <c:numCache>
                <c:formatCode>General</c:formatCode>
                <c:ptCount val="3"/>
                <c:pt idx="0">
                  <c:v>2.8</c:v>
                </c:pt>
                <c:pt idx="1">
                  <c:v>3</c:v>
                </c:pt>
                <c:pt idx="2">
                  <c:v>6</c:v>
                </c:pt>
              </c:numCache>
            </c:numRef>
          </c:xVal>
          <c:yVal>
            <c:numRef>
              <c:f>'[Chart in Microsoft PowerPoint]Sheet1 (2)'!$B$8:$B$10</c:f>
              <c:numCache>
                <c:formatCode>General</c:formatCode>
                <c:ptCount val="3"/>
                <c:pt idx="0">
                  <c:v>5.78</c:v>
                </c:pt>
                <c:pt idx="1">
                  <c:v>7.78</c:v>
                </c:pt>
                <c:pt idx="2">
                  <c:v>11.69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485248"/>
        <c:axId val="40487168"/>
      </c:scatterChart>
      <c:valAx>
        <c:axId val="404852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1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2400" dirty="0">
                    <a:solidFill>
                      <a:srgbClr val="0000FF"/>
                    </a:solidFill>
                  </a:rPr>
                  <a:t>volume(mL)</a:t>
                </a:r>
              </a:p>
            </c:rich>
          </c:tx>
          <c:layout>
            <c:manualLayout>
              <c:xMode val="edge"/>
              <c:yMode val="edge"/>
              <c:x val="0.40535106785946379"/>
              <c:y val="0.91922842029981588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53975">
            <a:solidFill>
              <a:srgbClr val="0000CC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0487168"/>
        <c:crosses val="autoZero"/>
        <c:crossBetween val="midCat"/>
      </c:valAx>
      <c:valAx>
        <c:axId val="40487168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1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2800" dirty="0">
                    <a:solidFill>
                      <a:srgbClr val="0000FF"/>
                    </a:solidFill>
                  </a:rPr>
                  <a:t>mass(g)</a:t>
                </a:r>
              </a:p>
            </c:rich>
          </c:tx>
          <c:layout>
            <c:manualLayout>
              <c:xMode val="edge"/>
              <c:yMode val="edge"/>
              <c:x val="8.1920322351434538E-2"/>
              <c:y val="0.34165026757318284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53975">
            <a:solidFill>
              <a:srgbClr val="0000FF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0485248"/>
        <c:crosses val="autoZero"/>
        <c:crossBetween val="midCat"/>
      </c:valAx>
      <c:spPr>
        <a:solidFill>
          <a:srgbClr val="FFFFFF">
            <a:lumMod val="85000"/>
          </a:srgbClr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25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dirty="0"/>
              <a:t> </a:t>
            </a:r>
            <a:r>
              <a:rPr lang="en-US" sz="2000" dirty="0" smtClean="0"/>
              <a:t>Silver Metal</a:t>
            </a:r>
            <a:endParaRPr lang="en-US" sz="2000" dirty="0"/>
          </a:p>
        </c:rich>
      </c:tx>
      <c:layout>
        <c:manualLayout>
          <c:xMode val="edge"/>
          <c:yMode val="edge"/>
          <c:x val="0.31693715113235632"/>
          <c:y val="1.3736682323530388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4.0139320063483711E-2"/>
          <c:y val="0.10116844122116042"/>
          <c:w val="0.92762839355834648"/>
          <c:h val="0.86766690915991473"/>
        </c:manualLayout>
      </c:layout>
      <c:scatterChart>
        <c:scatterStyle val="lineMarker"/>
        <c:varyColors val="0"/>
        <c:ser>
          <c:idx val="1"/>
          <c:order val="0"/>
          <c:tx>
            <c:v>Silver</c:v>
          </c:tx>
          <c:spPr>
            <a:ln w="19050">
              <a:noFill/>
            </a:ln>
          </c:spPr>
          <c:marker>
            <c:symbol val="square"/>
            <c:size val="10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trendline>
            <c:spPr>
              <a:ln w="63500">
                <a:solidFill>
                  <a:srgbClr val="0000CC"/>
                </a:solidFill>
                <a:prstDash val="solid"/>
              </a:ln>
            </c:spPr>
            <c:trendlineType val="linear"/>
            <c:backward val="3.5"/>
            <c:intercept val="0.48500000000000004"/>
            <c:dispRSqr val="1"/>
            <c:dispEq val="1"/>
            <c:trendlineLbl>
              <c:layout>
                <c:manualLayout>
                  <c:x val="6.5956245913046333E-3"/>
                  <c:y val="-2.4261226197734052E-2"/>
                </c:manualLayout>
              </c:layout>
              <c:tx>
                <c:rich>
                  <a:bodyPr/>
                  <a:lstStyle/>
                  <a:p>
                    <a:pPr>
                      <a:defRPr sz="1200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2800" b="1" i="0" u="none" strike="noStrike" baseline="0" dirty="0">
                        <a:solidFill>
                          <a:srgbClr val="0000FF"/>
                        </a:solidFill>
                        <a:latin typeface="Arial"/>
                        <a:cs typeface="Arial"/>
                      </a:rPr>
                      <a:t>y = </a:t>
                    </a:r>
                    <a:r>
                      <a:rPr lang="en-US" sz="2800" b="1" i="0" u="none" strike="noStrike" baseline="0" dirty="0" smtClean="0">
                        <a:solidFill>
                          <a:srgbClr val="0000FF"/>
                        </a:solidFill>
                        <a:latin typeface="Arial"/>
                        <a:cs typeface="Arial"/>
                      </a:rPr>
                      <a:t>1.97x </a:t>
                    </a:r>
                    <a:r>
                      <a:rPr lang="en-US" sz="2800" b="1" i="0" u="none" strike="noStrike" baseline="0" dirty="0">
                        <a:solidFill>
                          <a:srgbClr val="0000FF"/>
                        </a:solidFill>
                        <a:latin typeface="Arial"/>
                        <a:cs typeface="Arial"/>
                      </a:rPr>
                      <a:t>+ 0.485</a:t>
                    </a:r>
                    <a:r>
                      <a:rPr lang="en-US" sz="1800" b="1" i="0" u="none" strike="noStrike" baseline="0" dirty="0">
                        <a:solidFill>
                          <a:srgbClr val="FF0000"/>
                        </a:solidFill>
                        <a:latin typeface="Arial"/>
                        <a:cs typeface="Arial"/>
                      </a:rPr>
                      <a:t>
</a:t>
                    </a:r>
                  </a:p>
                </c:rich>
              </c:tx>
              <c:numFmt formatCode="General" sourceLinked="0"/>
              <c:spPr>
                <a:noFill/>
                <a:ln w="25400">
                  <a:noFill/>
                </a:ln>
              </c:spPr>
            </c:trendlineLbl>
          </c:trendline>
          <c:xVal>
            <c:numRef>
              <c:f>'[Chart in Microsoft PowerPoint]Sheet1 (2)'!$A$8:$A$10</c:f>
              <c:numCache>
                <c:formatCode>General</c:formatCode>
                <c:ptCount val="3"/>
                <c:pt idx="0">
                  <c:v>2.8</c:v>
                </c:pt>
                <c:pt idx="1">
                  <c:v>3</c:v>
                </c:pt>
                <c:pt idx="2">
                  <c:v>6</c:v>
                </c:pt>
              </c:numCache>
            </c:numRef>
          </c:xVal>
          <c:yVal>
            <c:numRef>
              <c:f>'[Chart in Microsoft PowerPoint]Sheet1 (2)'!$B$8:$B$10</c:f>
              <c:numCache>
                <c:formatCode>General</c:formatCode>
                <c:ptCount val="3"/>
                <c:pt idx="0">
                  <c:v>5.78</c:v>
                </c:pt>
                <c:pt idx="1">
                  <c:v>7.78</c:v>
                </c:pt>
                <c:pt idx="2">
                  <c:v>11.69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699584"/>
        <c:axId val="39701504"/>
      </c:scatterChart>
      <c:valAx>
        <c:axId val="396995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1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2400" dirty="0">
                    <a:solidFill>
                      <a:srgbClr val="0000FF"/>
                    </a:solidFill>
                  </a:rPr>
                  <a:t>volume(mL)</a:t>
                </a:r>
              </a:p>
            </c:rich>
          </c:tx>
          <c:layout>
            <c:manualLayout>
              <c:xMode val="edge"/>
              <c:yMode val="edge"/>
              <c:x val="0.40535106785946379"/>
              <c:y val="0.91922842029981588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53975">
            <a:solidFill>
              <a:srgbClr val="0000CC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9701504"/>
        <c:crosses val="autoZero"/>
        <c:crossBetween val="midCat"/>
      </c:valAx>
      <c:valAx>
        <c:axId val="39701504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1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2800" dirty="0">
                    <a:solidFill>
                      <a:srgbClr val="0000FF"/>
                    </a:solidFill>
                  </a:rPr>
                  <a:t>mass(g)</a:t>
                </a:r>
              </a:p>
            </c:rich>
          </c:tx>
          <c:layout>
            <c:manualLayout>
              <c:xMode val="edge"/>
              <c:yMode val="edge"/>
              <c:x val="8.1920322351434538E-2"/>
              <c:y val="0.34165026757318284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53975">
            <a:solidFill>
              <a:srgbClr val="0000FF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9699584"/>
        <c:crosses val="autoZero"/>
        <c:crossBetween val="midCat"/>
      </c:valAx>
      <c:spPr>
        <a:solidFill>
          <a:srgbClr val="FFFFFF">
            <a:lumMod val="85000"/>
          </a:srgbClr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0.05163</cdr:x>
      <cdr:y>0.7696</cdr:y>
    </cdr:from>
    <cdr:to>
      <cdr:x>0.20428</cdr:x>
      <cdr:y>0.87862</cdr:y>
    </cdr:to>
    <cdr:cxnSp macro="">
      <cdr:nvCxnSpPr>
        <cdr:cNvPr id="4" name="Straight Arrow Connector 3"/>
        <cdr:cNvCxnSpPr/>
      </cdr:nvCxnSpPr>
      <cdr:spPr bwMode="auto">
        <a:xfrm xmlns:a="http://schemas.openxmlformats.org/drawingml/2006/main" flipV="1">
          <a:off x="284659" y="2610132"/>
          <a:ext cx="841585" cy="369724"/>
        </a:xfrm>
        <a:prstGeom xmlns:a="http://schemas.openxmlformats.org/drawingml/2006/main" prst="straightConnector1">
          <a:avLst/>
        </a:prstGeom>
        <a:solidFill xmlns:a="http://schemas.openxmlformats.org/drawingml/2006/main">
          <a:schemeClr val="accent1"/>
        </a:solidFill>
        <a:ln xmlns:a="http://schemas.openxmlformats.org/drawingml/2006/main" w="34925" cap="rnd" cmpd="sng" algn="ctr">
          <a:solidFill>
            <a:srgbClr val="FF0000"/>
          </a:solidFill>
          <a:prstDash val="solid"/>
          <a:round/>
          <a:headEnd type="arrow"/>
          <a:tailEnd type="arrow"/>
        </a:ln>
        <a:effectLst xmlns:a="http://schemas.openxmlformats.org/drawingml/2006/main"/>
      </cdr:spPr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6"/>
            <a:ext cx="3169920" cy="479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963" tIns="48482" rIns="96963" bIns="48482" numCol="1" anchor="t" anchorCtr="0" compatLnSpc="1">
            <a:prstTxWarp prst="textNoShape">
              <a:avLst/>
            </a:prstTxWarp>
          </a:bodyPr>
          <a:lstStyle>
            <a:lvl1pPr>
              <a:defRPr sz="1300"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Name ___________________________________________________ Class ___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6"/>
            <a:ext cx="3169920" cy="479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963" tIns="48482" rIns="96963" bIns="48482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631"/>
            <a:ext cx="3169920" cy="479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963" tIns="48482" rIns="96963" bIns="48482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631"/>
            <a:ext cx="3169920" cy="479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963" tIns="48482" rIns="96963" bIns="48482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2CF700B0-92F6-40C7-A547-B0516AA5C6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087160"/>
      </p:ext>
    </p:extLst>
  </p:cSld>
  <p:clrMap bg1="lt1" tx1="dk1" bg2="lt2" tx2="dk2" accent1="accent1" accent2="accent2" accent3="accent3" accent4="accent4" accent5="accent5" accent6="accent6" hlink="hlink" folHlink="folHlink"/>
  <p:hf sldNum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6"/>
            <a:ext cx="3169920" cy="479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963" tIns="48482" rIns="96963" bIns="48482" numCol="1" anchor="t" anchorCtr="0" compatLnSpc="1">
            <a:prstTxWarp prst="textNoShape">
              <a:avLst/>
            </a:prstTxWarp>
          </a:bodyPr>
          <a:lstStyle>
            <a:lvl1pPr>
              <a:defRPr sz="1300"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Name ___________________________________________________ Class ___</a:t>
            </a: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7" y="6"/>
            <a:ext cx="3169920" cy="479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963" tIns="48482" rIns="96963" bIns="48482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16000" y="719138"/>
            <a:ext cx="5284788" cy="3603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0660"/>
            <a:ext cx="5852160" cy="4320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963" tIns="48482" rIns="96963" bIns="484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631"/>
            <a:ext cx="3169920" cy="479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963" tIns="48482" rIns="96963" bIns="48482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587" y="9119631"/>
            <a:ext cx="3169920" cy="479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963" tIns="48482" rIns="96963" bIns="48482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10184E98-AF92-4E7C-8163-70480FB4E5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486719"/>
      </p:ext>
    </p:extLst>
  </p:cSld>
  <p:clrMap bg1="lt1" tx1="dk1" bg2="lt2" tx2="dk2" accent1="accent1" accent2="accent2" accent3="accent3" accent4="accent4" accent5="accent5" accent6="accent6" hlink="hlink" folHlink="folHlink"/>
  <p:hf sldNum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16000" y="719138"/>
            <a:ext cx="5284788" cy="360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Name ___________________________________________________ Class ___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654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it-IT" smtClean="0">
                <a:solidFill>
                  <a:prstClr val="black"/>
                </a:solidFill>
              </a:rPr>
              <a:t>Name ___________________________________________________ Class ___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6027C1-B04D-4885-96AD-D47DF8E86987}" type="slidenum">
              <a:rPr lang="en-US">
                <a:solidFill>
                  <a:prstClr val="black"/>
                </a:solidFill>
              </a:rPr>
              <a:pPr/>
              <a:t>26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09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7588" y="719138"/>
            <a:ext cx="5281612" cy="3602037"/>
          </a:xfrm>
          <a:ln/>
        </p:spPr>
      </p:sp>
      <p:sp>
        <p:nvSpPr>
          <p:cNvPr id="309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Bell Work Quiz, Sept 24, 07.ppt, </a:t>
            </a:r>
          </a:p>
          <a:p>
            <a:r>
              <a:rPr lang="en-US" dirty="0"/>
              <a:t>Bell Work Quiz, Sept 17, 07.ppt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Name ___________________________________________________ Class ___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6999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Name ___________________________________________________ Class ___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5204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it-IT" smtClean="0">
                <a:solidFill>
                  <a:prstClr val="black"/>
                </a:solidFill>
              </a:rPr>
              <a:t>Name ___________________________________________________ Class ___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6027C1-B04D-4885-96AD-D47DF8E86987}" type="slidenum">
              <a:rPr lang="en-US">
                <a:solidFill>
                  <a:prstClr val="black"/>
                </a:solidFill>
              </a:rPr>
              <a:pPr/>
              <a:t>30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09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7588" y="719138"/>
            <a:ext cx="5281612" cy="3602037"/>
          </a:xfrm>
          <a:ln/>
        </p:spPr>
      </p:sp>
      <p:sp>
        <p:nvSpPr>
          <p:cNvPr id="309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it-IT" smtClean="0">
                <a:solidFill>
                  <a:prstClr val="black"/>
                </a:solidFill>
              </a:rPr>
              <a:t>Name ___________________________________________________ Class ___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6027C1-B04D-4885-96AD-D47DF8E86987}" type="slidenum">
              <a:rPr lang="en-US">
                <a:solidFill>
                  <a:prstClr val="black"/>
                </a:solidFill>
              </a:rPr>
              <a:pPr/>
              <a:t>31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09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7588" y="719138"/>
            <a:ext cx="5281612" cy="3602037"/>
          </a:xfrm>
          <a:ln/>
        </p:spPr>
      </p:sp>
      <p:sp>
        <p:nvSpPr>
          <p:cNvPr id="309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17588" y="719138"/>
            <a:ext cx="5280025" cy="3600450"/>
          </a:xfrm>
          <a:ln/>
        </p:spPr>
      </p:sp>
      <p:sp>
        <p:nvSpPr>
          <p:cNvPr id="460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C9EE87-1CFF-4535-B36F-43B9B81E54DE}" type="slidenum">
              <a:rPr lang="en-US" smtClean="0">
                <a:solidFill>
                  <a:prstClr val="black"/>
                </a:solidFill>
              </a:rPr>
              <a:pPr/>
              <a:t>32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prstClr val="black"/>
                </a:solidFill>
              </a:rPr>
              <a:t>Name ___________________________________________________ Class ___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17588" y="719138"/>
            <a:ext cx="5280025" cy="3600450"/>
          </a:xfrm>
          <a:ln/>
        </p:spPr>
      </p:sp>
      <p:sp>
        <p:nvSpPr>
          <p:cNvPr id="460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C9EE87-1CFF-4535-B36F-43B9B81E54DE}" type="slidenum">
              <a:rPr lang="en-US" smtClean="0">
                <a:solidFill>
                  <a:prstClr val="black"/>
                </a:solidFill>
              </a:rPr>
              <a:pPr/>
              <a:t>34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prstClr val="black"/>
                </a:solidFill>
              </a:rPr>
              <a:t>Name ___________________________________________________ Class ___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it-IT" smtClean="0">
                <a:solidFill>
                  <a:prstClr val="black"/>
                </a:solidFill>
              </a:rPr>
              <a:t>Name ___________________________________________________ Class ___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B23AF3-8003-48F7-BD8E-E1E21132A742}" type="slidenum">
              <a:rPr lang="en-US">
                <a:solidFill>
                  <a:prstClr val="black"/>
                </a:solidFill>
              </a:rPr>
              <a:pPr/>
              <a:t>37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7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7588" y="719138"/>
            <a:ext cx="5281612" cy="3602037"/>
          </a:xfrm>
          <a:ln/>
        </p:spPr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Bell Work Quiz, Sept 24, 07.ppt, </a:t>
            </a:r>
          </a:p>
          <a:p>
            <a:r>
              <a:rPr lang="en-US" dirty="0"/>
              <a:t>Bell Work Quiz, Sept 17, 07.ppt</a:t>
            </a:r>
          </a:p>
          <a:p>
            <a:r>
              <a:rPr lang="en-US" dirty="0"/>
              <a:t>Bell Work Quizzes, Aug 25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16000" y="719138"/>
            <a:ext cx="5283200" cy="3602037"/>
          </a:xfrm>
          <a:ln/>
        </p:spPr>
      </p:sp>
      <p:sp>
        <p:nvSpPr>
          <p:cNvPr id="6451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64515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it-IT" smtClean="0">
                <a:solidFill>
                  <a:prstClr val="black"/>
                </a:solidFill>
              </a:rPr>
              <a:t>Name ___________________________________________________ Class ___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it-IT" smtClean="0">
                <a:solidFill>
                  <a:prstClr val="black"/>
                </a:solidFill>
              </a:rPr>
              <a:t>Name ___________________________________________________ Class ___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57B8B4-6FE9-47FB-8A2A-7EA96D950229}" type="slidenum">
              <a:rPr lang="en-US">
                <a:solidFill>
                  <a:prstClr val="black"/>
                </a:solidFill>
              </a:rPr>
              <a:pPr/>
              <a:t>39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15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7588" y="719138"/>
            <a:ext cx="5281612" cy="3602037"/>
          </a:xfrm>
          <a:ln/>
        </p:spPr>
      </p:sp>
      <p:sp>
        <p:nvSpPr>
          <p:cNvPr id="315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Bell Work Quiz, Sept 24, 07.ppt, </a:t>
            </a:r>
          </a:p>
          <a:p>
            <a:r>
              <a:rPr lang="en-US" dirty="0"/>
              <a:t>Bell Work Quiz, Sept 17, 07.ppt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it-IT" smtClean="0">
                <a:solidFill>
                  <a:prstClr val="black"/>
                </a:solidFill>
              </a:rPr>
              <a:t>Name ___________________________________________________ Class ___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CD58F5-19DF-4EB3-9940-32ECA7BEACEF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11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7588" y="719138"/>
            <a:ext cx="5281612" cy="3602037"/>
          </a:xfrm>
          <a:ln/>
        </p:spPr>
      </p:sp>
      <p:sp>
        <p:nvSpPr>
          <p:cNvPr id="311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Bell Work Quiz, Sept 24, 07.ppt, </a:t>
            </a:r>
          </a:p>
          <a:p>
            <a:r>
              <a:rPr lang="en-US" dirty="0"/>
              <a:t>Bell Work Quiz, Sept 17, 07.ppt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16000" y="719138"/>
            <a:ext cx="5284788" cy="360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Name ___________________________________________________ Class ___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9072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it-IT" smtClean="0">
                <a:solidFill>
                  <a:prstClr val="black"/>
                </a:solidFill>
              </a:rPr>
              <a:t>Name ___________________________________________________ Class ___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CD58F5-19DF-4EB3-9940-32ECA7BEACEF}" type="slidenum">
              <a:rPr lang="en-US">
                <a:solidFill>
                  <a:prstClr val="black"/>
                </a:solidFill>
              </a:rPr>
              <a:pPr/>
              <a:t>41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11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7588" y="719138"/>
            <a:ext cx="5281612" cy="3602037"/>
          </a:xfrm>
          <a:ln/>
        </p:spPr>
      </p:sp>
      <p:sp>
        <p:nvSpPr>
          <p:cNvPr id="311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Bell Work Quiz, Sept 24, 07.ppt, </a:t>
            </a:r>
          </a:p>
          <a:p>
            <a:r>
              <a:rPr lang="en-US" dirty="0"/>
              <a:t>Bell Work Quiz, Sept 17, 07.ppt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it-IT" smtClean="0">
                <a:solidFill>
                  <a:prstClr val="black"/>
                </a:solidFill>
              </a:rPr>
              <a:t>Name ___________________________________________________ Class ___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1AD713-B845-4239-A1B7-F6E33387207B}" type="slidenum">
              <a:rPr lang="en-US">
                <a:solidFill>
                  <a:prstClr val="black"/>
                </a:solidFill>
              </a:rPr>
              <a:pPr/>
              <a:t>42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13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7588" y="719138"/>
            <a:ext cx="5281612" cy="3602037"/>
          </a:xfrm>
          <a:ln/>
        </p:spPr>
      </p:sp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Bell Work Quiz, Sept 24, 07.ppt, </a:t>
            </a:r>
          </a:p>
          <a:p>
            <a:r>
              <a:rPr lang="en-US" dirty="0"/>
              <a:t>Bell Work Quiz, Sept 17, 07.ppt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16000" y="719138"/>
            <a:ext cx="5284788" cy="360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Name ___________________________________________________ Class ___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5058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16000" y="719138"/>
            <a:ext cx="5284788" cy="360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0	0	0</a:t>
            </a:r>
          </a:p>
          <a:p>
            <a:r>
              <a:rPr lang="en-US" dirty="0" smtClean="0"/>
              <a:t>11	0.5	50</a:t>
            </a:r>
          </a:p>
          <a:p>
            <a:r>
              <a:rPr lang="en-US" dirty="0" smtClean="0"/>
              <a:t>15	1	70</a:t>
            </a:r>
          </a:p>
          <a:p>
            <a:r>
              <a:rPr lang="en-US" dirty="0" smtClean="0"/>
              <a:t>18	1.5	75</a:t>
            </a:r>
          </a:p>
          <a:p>
            <a:r>
              <a:rPr lang="en-US" dirty="0" smtClean="0"/>
              <a:t>20	2	80</a:t>
            </a:r>
          </a:p>
          <a:p>
            <a:r>
              <a:rPr lang="en-US" dirty="0" smtClean="0"/>
              <a:t>25	2.5	86</a:t>
            </a:r>
          </a:p>
          <a:p>
            <a:r>
              <a:rPr lang="en-US" dirty="0" smtClean="0"/>
              <a:t>28	3	92</a:t>
            </a:r>
          </a:p>
          <a:p>
            <a:r>
              <a:rPr lang="en-US" dirty="0" smtClean="0"/>
              <a:t>30	3.5	95</a:t>
            </a:r>
          </a:p>
          <a:p>
            <a:r>
              <a:rPr lang="en-US" dirty="0" smtClean="0"/>
              <a:t>35	3.6	97</a:t>
            </a:r>
          </a:p>
          <a:p>
            <a:r>
              <a:rPr lang="en-US" dirty="0" smtClean="0"/>
              <a:t>38	4	99</a:t>
            </a:r>
          </a:p>
          <a:p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Name ___________________________________________________ Class ___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125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it-IT" smtClean="0">
                <a:solidFill>
                  <a:prstClr val="black"/>
                </a:solidFill>
              </a:rPr>
              <a:t>Name ___________________________________________________ Class ___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CD58F5-19DF-4EB3-9940-32ECA7BEACEF}" type="slidenum">
              <a:rPr lang="en-US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11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7588" y="719138"/>
            <a:ext cx="5281612" cy="3602037"/>
          </a:xfrm>
          <a:ln/>
        </p:spPr>
      </p:sp>
      <p:sp>
        <p:nvSpPr>
          <p:cNvPr id="311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Bell Work Quiz, Sept 24, 07.ppt, </a:t>
            </a:r>
          </a:p>
          <a:p>
            <a:r>
              <a:rPr lang="en-US" dirty="0"/>
              <a:t>Bell Work Quiz, Sept 17, 07.ppt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it-IT" smtClean="0">
                <a:solidFill>
                  <a:prstClr val="black"/>
                </a:solidFill>
              </a:rPr>
              <a:t>Name ___________________________________________________ Class ___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6000" y="719138"/>
            <a:ext cx="5283200" cy="3602037"/>
          </a:xfrm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Bell Work Quiz, Aug 24, 07.ppt, </a:t>
            </a:r>
          </a:p>
          <a:p>
            <a:r>
              <a:rPr lang="en-US" dirty="0" smtClean="0"/>
              <a:t>Bell Work Quiz, Aug 17, 07.ppt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Name ___________________________________________________ Class ___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7722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prstClr val="black"/>
                </a:solidFill>
              </a:rPr>
              <a:t>Name ___________________________________________________ Class ___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2030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it-IT" smtClean="0">
                <a:solidFill>
                  <a:prstClr val="black"/>
                </a:solidFill>
              </a:rPr>
              <a:t>Name ___________________________________________________ Class ___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B23AF3-8003-48F7-BD8E-E1E21132A742}" type="slidenum">
              <a:rPr lang="en-US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7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7588" y="719138"/>
            <a:ext cx="5281612" cy="3602037"/>
          </a:xfrm>
          <a:ln/>
        </p:spPr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Bell Work Quiz, Sept 24, 07.ppt, </a:t>
            </a:r>
          </a:p>
          <a:p>
            <a:r>
              <a:rPr lang="en-US"/>
              <a:t>Bell Work Quiz, Sept 17, 07.ppt</a:t>
            </a:r>
          </a:p>
          <a:p>
            <a:r>
              <a:rPr lang="en-US"/>
              <a:t>Bell Work Quizzes, Aug 25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it-IT" smtClean="0">
                <a:solidFill>
                  <a:prstClr val="black"/>
                </a:solidFill>
              </a:rPr>
              <a:t>Name ___________________________________________________ Class ___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6027C1-B04D-4885-96AD-D47DF8E86987}" type="slidenum">
              <a:rPr lang="en-US">
                <a:solidFill>
                  <a:prstClr val="black"/>
                </a:solidFill>
              </a:rPr>
              <a:pPr/>
              <a:t>23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09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7588" y="719138"/>
            <a:ext cx="5281612" cy="3602037"/>
          </a:xfrm>
          <a:ln/>
        </p:spPr>
      </p:sp>
      <p:sp>
        <p:nvSpPr>
          <p:cNvPr id="309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Bell Work Quiz, Sept 24, 07.ppt, </a:t>
            </a:r>
          </a:p>
          <a:p>
            <a:r>
              <a:rPr lang="en-US" dirty="0"/>
              <a:t>Bell Work Quiz, Sept 17, 07.ppt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16000" y="719138"/>
            <a:ext cx="5284788" cy="3603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prstClr val="black"/>
                </a:solidFill>
              </a:rPr>
              <a:t>Name ___________________________________________________ Class ___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165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130630"/>
            <a:ext cx="854964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3886200"/>
            <a:ext cx="704088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D6828-48B2-4CE7-AE49-0B5A33F927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F0F99-32AB-48AA-A1BE-5F746C9E5D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502920" y="274638"/>
            <a:ext cx="905256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02920" y="1600200"/>
            <a:ext cx="444246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13020" y="1600200"/>
            <a:ext cx="444246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2920" y="3938589"/>
            <a:ext cx="444246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3020" y="3938589"/>
            <a:ext cx="444246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F57CC-B22D-45E9-B133-5F87554E7F1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43775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130934"/>
            <a:ext cx="854964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3886200"/>
            <a:ext cx="704088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648E71-0503-411E-A32A-2B4F14003D7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61368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658ED2-9361-4EA8-B9B1-C88385FE736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26023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407409"/>
            <a:ext cx="854964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2906713"/>
            <a:ext cx="854964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B539DC-02C8-45F7-8D68-430A00C1C24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5598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206"/>
            <a:ext cx="44424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600206"/>
            <a:ext cx="44424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E7230-3EE9-4F4F-8C79-406129A9D64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227358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1" y="1535113"/>
            <a:ext cx="444420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1" y="2174875"/>
            <a:ext cx="444420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601" y="1535113"/>
            <a:ext cx="444595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601" y="2174875"/>
            <a:ext cx="444595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9F0A9-5C9C-4F5C-9A1E-4D6C8FA5E96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60624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A43175-A7A0-48F7-8150-261D74907EF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808895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516F9C-7A9D-448D-A5E6-6C999E58F14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40563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5" y="273050"/>
            <a:ext cx="330914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273466"/>
            <a:ext cx="5622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5" y="1435103"/>
            <a:ext cx="330914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784CB-492D-45DB-997A-A7E0982A14C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13373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4800600"/>
            <a:ext cx="603504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12775"/>
            <a:ext cx="603504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367338"/>
            <a:ext cx="603504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F8E51-5D99-4F6D-905D-0A898C36B58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326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274717"/>
            <a:ext cx="226314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274717"/>
            <a:ext cx="662178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DD3DA-5BC5-4662-87F0-EB3C7E4A65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F8C0A9-6204-47EB-8631-43002B7B179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53157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275052"/>
            <a:ext cx="226314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275052"/>
            <a:ext cx="662178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8456E-884B-4FAC-817F-5575D72B911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824003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131" y="2130549"/>
            <a:ext cx="855027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193" y="3886200"/>
            <a:ext cx="7042151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54F410-F1EB-44D2-AF1A-61A55D3F2D5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29079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D3E217-8156-4DA6-A615-04FCF2ACC1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975613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42" y="4407024"/>
            <a:ext cx="85486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42" y="2906713"/>
            <a:ext cx="85486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80504D-C494-4BA4-A306-E1E45DA7347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00844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600206"/>
            <a:ext cx="44497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68" y="1600206"/>
            <a:ext cx="444976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C6B975-5B6F-4BCD-A4D6-DACCC2EA58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68545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535113"/>
            <a:ext cx="44434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174875"/>
            <a:ext cx="44434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7" y="1535113"/>
            <a:ext cx="4445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7" y="2174875"/>
            <a:ext cx="4445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F0ADC4-907C-4BF7-BB3E-6FEFACFA9E8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063171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077100-4B84-4554-BD2B-10349566E4F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03479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BD7B37-0F49-40AE-85A0-E309C2BAC7B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871253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45" y="273050"/>
            <a:ext cx="33083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273146"/>
            <a:ext cx="5622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45" y="1435103"/>
            <a:ext cx="33083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8FB33-F3CD-441B-BFD1-A7153683D1A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153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130602"/>
            <a:ext cx="854964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3886200"/>
            <a:ext cx="704088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D016E-4158-4207-B5D4-7EF6168DD0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729" y="4800600"/>
            <a:ext cx="60356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729" y="612775"/>
            <a:ext cx="60356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729" y="5367338"/>
            <a:ext cx="60356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6156B4-B644-4184-9FF0-D31B7A9FB4E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973206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194263-7085-44BA-9C23-E6ABFECC06A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127459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3042" y="274732"/>
            <a:ext cx="2262189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303" y="274732"/>
            <a:ext cx="66373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58D2C0-BAE7-439C-808B-C92D3796CD0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567243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271" y="2130989"/>
            <a:ext cx="855027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333" y="3886200"/>
            <a:ext cx="7042151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176629-3D40-42E4-8DCD-DDBFEAEE8BC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35683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BF89C6-A189-4C72-BC0C-114AA02615E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559248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42" y="4407464"/>
            <a:ext cx="85486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42" y="2906713"/>
            <a:ext cx="85486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13F74F-DC8C-45DC-ABB4-140C8507D4B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52023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600206"/>
            <a:ext cx="44497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710" y="1600206"/>
            <a:ext cx="444976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099636-40E3-408F-971A-42017A2F6FE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580645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535113"/>
            <a:ext cx="44434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174875"/>
            <a:ext cx="44434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7" y="1535113"/>
            <a:ext cx="4445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7" y="2174875"/>
            <a:ext cx="4445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0EFCC9-D420-4E66-B6C5-4018FBAD255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07700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D34F15-CEAF-4039-985C-A618F9246D8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89245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5C7547-4CD4-4B02-9DFF-5C2953DBC2F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441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A5F5F1-3020-4C68-9FB0-CD82D2824C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45" y="273050"/>
            <a:ext cx="33083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273530"/>
            <a:ext cx="5622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45" y="1435103"/>
            <a:ext cx="33083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132558-4E41-416B-94A0-1A116580F6C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751186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960" y="4800600"/>
            <a:ext cx="60356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960" y="612775"/>
            <a:ext cx="60356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960" y="5367338"/>
            <a:ext cx="60356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BB922B-FE78-4F2E-8810-3336EE50543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133763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FF8250-1DC4-4730-AE94-BC910A208E1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356800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3284" y="275116"/>
            <a:ext cx="2262189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325" y="275116"/>
            <a:ext cx="66373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D662DD-BAFE-4752-9443-2DF44AA889E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029291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79" y="2130455"/>
            <a:ext cx="855027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141" y="3886200"/>
            <a:ext cx="7042151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0D98EA-2CED-468A-989D-BB0B2BF207F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459168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479DD3-5E2D-489E-AA82-61114A99CF1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24252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42" y="4406930"/>
            <a:ext cx="85486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42" y="2906713"/>
            <a:ext cx="85486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A8A6DE-51EA-4CE1-AFCF-F913C43EF0E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337464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600204"/>
            <a:ext cx="44497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16" y="1600204"/>
            <a:ext cx="444976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E9C7EF-E8A2-4011-86B7-46185E2926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251229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535113"/>
            <a:ext cx="44434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174875"/>
            <a:ext cx="44434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7" y="1535113"/>
            <a:ext cx="4445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7" y="2174875"/>
            <a:ext cx="4445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D8CB80-C553-4A05-ADC1-96421F18D3C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90631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B71988-C5E3-4CE5-9171-2AACF292485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117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407077"/>
            <a:ext cx="854964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2906713"/>
            <a:ext cx="854964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CBCBB-3390-4EDE-BE34-07F0C8278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594FF3-1D68-4D66-909F-6A61E90D40B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836878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44" y="273050"/>
            <a:ext cx="33083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273052"/>
            <a:ext cx="5622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44" y="1435102"/>
            <a:ext cx="33083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0AB746-0A32-47E3-A71F-5FBEB73BFEF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23318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691" y="4800600"/>
            <a:ext cx="60356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691" y="612775"/>
            <a:ext cx="60356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691" y="5367338"/>
            <a:ext cx="60356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571118-8724-4804-841E-59D0C47768A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985074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6FC8E-6249-4D6E-91F0-078B864C4D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009016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990" y="274639"/>
            <a:ext cx="2262189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54" y="274639"/>
            <a:ext cx="66373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AB3FB-576F-4726-95C9-A28DF821518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421455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139" y="2130565"/>
            <a:ext cx="855027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201" y="3886200"/>
            <a:ext cx="7042151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54F410-F1EB-44D2-AF1A-61A55D3F2D5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741625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D3E217-8156-4DA6-A615-04FCF2ACC1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389569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42" y="4407040"/>
            <a:ext cx="85486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42" y="2906713"/>
            <a:ext cx="85486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80504D-C494-4BA4-A306-E1E45DA7347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072411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600206"/>
            <a:ext cx="44497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77" y="1600206"/>
            <a:ext cx="444976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C6B975-5B6F-4BCD-A4D6-DACCC2EA58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671196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535113"/>
            <a:ext cx="44434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174875"/>
            <a:ext cx="44434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7" y="1535113"/>
            <a:ext cx="4445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7" y="2174875"/>
            <a:ext cx="4445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F0ADC4-907C-4BF7-BB3E-6FEFACFA9E8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1893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206"/>
            <a:ext cx="44424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600206"/>
            <a:ext cx="44424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37096-5919-42D4-87C8-58816AEE13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077100-4B84-4554-BD2B-10349566E4F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159333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BD7B37-0F49-40AE-85A0-E309C2BAC7B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461959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45" y="273050"/>
            <a:ext cx="33083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273186"/>
            <a:ext cx="5622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45" y="1435103"/>
            <a:ext cx="33083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8FB33-F3CD-441B-BFD1-A7153683D1A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042228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751" y="4800600"/>
            <a:ext cx="60356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751" y="612775"/>
            <a:ext cx="60356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751" y="5367338"/>
            <a:ext cx="60356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6156B4-B644-4184-9FF0-D31B7A9FB4E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382085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194263-7085-44BA-9C23-E6ABFECC06A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522650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3051" y="274776"/>
            <a:ext cx="2262189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315" y="274776"/>
            <a:ext cx="66373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58D2C0-BAE7-439C-808B-C92D3796CD0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613757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80" y="2130457"/>
            <a:ext cx="855027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142" y="3886200"/>
            <a:ext cx="7042151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07C080-182A-49ED-986F-A3D7AFFA477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649534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876790-2727-439A-8D57-899EB335FF9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463165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42" y="4406932"/>
            <a:ext cx="85486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42" y="2906713"/>
            <a:ext cx="85486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FDC7A6-4922-4661-827D-172A14B3112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266564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600206"/>
            <a:ext cx="44497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17" y="1600206"/>
            <a:ext cx="444976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D65997-3F0E-4803-BC6D-6F50E36DE44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6881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1" y="1535113"/>
            <a:ext cx="444420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1" y="2174875"/>
            <a:ext cx="444420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601" y="1535113"/>
            <a:ext cx="444595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601" y="2174875"/>
            <a:ext cx="444595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74290-6402-4493-9155-94CE5F3CB0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535113"/>
            <a:ext cx="44434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174875"/>
            <a:ext cx="44434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7" y="1535113"/>
            <a:ext cx="4445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7" y="2174875"/>
            <a:ext cx="4445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771D6E-4A08-4295-AD04-E9B8EDC0A99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867929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DAE4C4-581A-40EE-9A49-506974B1FCB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749331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CF18AD-939F-46F1-8176-73E323367FF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91509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45" y="273050"/>
            <a:ext cx="33083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273082"/>
            <a:ext cx="5622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45" y="1435103"/>
            <a:ext cx="33083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077CA-B2B1-430C-9CD4-01187910760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365959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692" y="4800600"/>
            <a:ext cx="60356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692" y="612775"/>
            <a:ext cx="60356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692" y="5367338"/>
            <a:ext cx="60356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25DB4-F2D4-4752-943F-9FF9910DC4B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846711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9FD151-8505-4050-B275-D77E84A48D4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429746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992" y="274670"/>
            <a:ext cx="2262189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55" y="274670"/>
            <a:ext cx="66373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F711E5-4C87-4A86-B152-2B82C0802A7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405247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55" y="274638"/>
            <a:ext cx="90519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03238" y="1600206"/>
            <a:ext cx="4449762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05417" y="1600200"/>
            <a:ext cx="4449763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05417" y="3938620"/>
            <a:ext cx="4449763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503255" y="6245225"/>
            <a:ext cx="2346325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436955" y="6245225"/>
            <a:ext cx="3184525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208855" y="6245225"/>
            <a:ext cx="2346325" cy="476250"/>
          </a:xfrm>
        </p:spPr>
        <p:txBody>
          <a:bodyPr/>
          <a:lstStyle>
            <a:lvl1pPr>
              <a:defRPr/>
            </a:lvl1pPr>
          </a:lstStyle>
          <a:p>
            <a:fld id="{AFBF4789-6F20-4065-8467-EF97C9C59C8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97335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144" y="2130573"/>
            <a:ext cx="855027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206" y="3886200"/>
            <a:ext cx="7042151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176629-3D40-42E4-8DCD-DDBFEAEE8BC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144247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BF89C6-A189-4C72-BC0C-114AA02615E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0885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9AA053-B2D7-48AD-8A5C-E98B4F2D4F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42" y="4407048"/>
            <a:ext cx="85486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42" y="2906713"/>
            <a:ext cx="85486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13F74F-DC8C-45DC-ABB4-140C8507D4B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229145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600206"/>
            <a:ext cx="44497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81" y="1600206"/>
            <a:ext cx="444976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099636-40E3-408F-971A-42017A2F6FE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518092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535113"/>
            <a:ext cx="44434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174875"/>
            <a:ext cx="44434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7" y="1535113"/>
            <a:ext cx="4445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7" y="2174875"/>
            <a:ext cx="4445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0EFCC9-D420-4E66-B6C5-4018FBAD255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371779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D34F15-CEAF-4039-985C-A618F9246D8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680935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5C7547-4CD4-4B02-9DFF-5C2953DBC2F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367948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45" y="273050"/>
            <a:ext cx="33083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273198"/>
            <a:ext cx="5622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45" y="1435103"/>
            <a:ext cx="33083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132558-4E41-416B-94A0-1A116580F6C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389139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756" y="4800600"/>
            <a:ext cx="60356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756" y="612775"/>
            <a:ext cx="60356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756" y="5367338"/>
            <a:ext cx="60356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BB922B-FE78-4F2E-8810-3336EE50543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306069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FF8250-1DC4-4730-AE94-BC910A208E1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792067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3055" y="274786"/>
            <a:ext cx="2262189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319" y="274786"/>
            <a:ext cx="66373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D662DD-BAFE-4752-9443-2DF44AA889E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044266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130554"/>
            <a:ext cx="854964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3886200"/>
            <a:ext cx="704088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5FECB2-0623-427F-ABBB-13B483007E6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0169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D9A800-017F-4C3F-80A5-944CF2ECE3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4F8A13-2402-4404-A764-187A3DBBAC6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84357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407029"/>
            <a:ext cx="854964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2906713"/>
            <a:ext cx="854964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5401B1-95DE-4703-A69E-28BD61AB1CF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72401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206"/>
            <a:ext cx="44424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600206"/>
            <a:ext cx="44424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1C5C4D-06F5-4BED-A3C6-BD252EF37EE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248756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1" y="1535113"/>
            <a:ext cx="444420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1" y="2174875"/>
            <a:ext cx="444420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98" y="1535113"/>
            <a:ext cx="444595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98" y="2174875"/>
            <a:ext cx="444595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4C0960-C5BF-46E5-9C4B-DD5CF3C917B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72970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75BD6-CD19-4415-B493-477FB357C7A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84519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DBB9E-CA30-4AC4-ACE1-667112E2454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66003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5" y="273050"/>
            <a:ext cx="330914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273166"/>
            <a:ext cx="5622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5" y="1435103"/>
            <a:ext cx="330914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61B86F-2975-4BC8-A7EC-F55F8C23219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183397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4800600"/>
            <a:ext cx="603504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12775"/>
            <a:ext cx="603504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367338"/>
            <a:ext cx="603504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31D6A-B02C-46DB-B77B-F9C4C39D526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031209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7E75F7-34B5-4E4C-8488-96B0807B014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650183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274753"/>
            <a:ext cx="226314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274753"/>
            <a:ext cx="662178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419796-0FFD-4C43-9B2A-489182D9C6A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1496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5" y="273050"/>
            <a:ext cx="330914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273098"/>
            <a:ext cx="5622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5" y="1435103"/>
            <a:ext cx="330914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20F8E-C94D-420F-A4C7-7CCB2B16C3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150" y="2130677"/>
            <a:ext cx="855027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245" y="3886200"/>
            <a:ext cx="7042151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176629-3D40-42E4-8DCD-DDBFEAEE8BC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429845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BF89C6-A189-4C72-BC0C-114AA02615E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729364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42" y="4407152"/>
            <a:ext cx="85486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42" y="2906713"/>
            <a:ext cx="85486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13F74F-DC8C-45DC-ABB4-140C8507D4B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28508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600206"/>
            <a:ext cx="44497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538" y="1600206"/>
            <a:ext cx="444976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099636-40E3-408F-971A-42017A2F6FE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000877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535113"/>
            <a:ext cx="44434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174875"/>
            <a:ext cx="44434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7" y="1535113"/>
            <a:ext cx="4445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7" y="2174875"/>
            <a:ext cx="4445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0EFCC9-D420-4E66-B6C5-4018FBAD255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134050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D34F15-CEAF-4039-985C-A618F9246D8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856525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5C7547-4CD4-4B02-9DFF-5C2953DBC2F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261236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45" y="273050"/>
            <a:ext cx="33083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273200"/>
            <a:ext cx="5622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45" y="1435103"/>
            <a:ext cx="33083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132558-4E41-416B-94A0-1A116580F6C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272809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773" y="4800600"/>
            <a:ext cx="60356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773" y="612775"/>
            <a:ext cx="60356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773" y="5367338"/>
            <a:ext cx="60356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BB922B-FE78-4F2E-8810-3336EE50543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553645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FF8250-1DC4-4730-AE94-BC910A208E1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743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26F0F-4345-438C-BD16-8E35988182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4800600"/>
            <a:ext cx="603504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12775"/>
            <a:ext cx="603504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367338"/>
            <a:ext cx="603504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DF52BA-3756-4B2B-8DB7-3EF82C9D55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3113" y="274786"/>
            <a:ext cx="2262189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325" y="274786"/>
            <a:ext cx="66373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D662DD-BAFE-4752-9443-2DF44AA889E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35217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130440"/>
            <a:ext cx="854964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3886200"/>
            <a:ext cx="704088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7224B4-6636-4646-8569-4A6174E91FF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076601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23DAC0-78D6-4262-AB67-EF02C3E0CA8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929772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406915"/>
            <a:ext cx="854964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2906713"/>
            <a:ext cx="854964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DED07-5904-41A7-9990-34B7D92C23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6937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206"/>
            <a:ext cx="44424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600206"/>
            <a:ext cx="44424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889C2-9783-4CBB-988C-55B57FD0683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177818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1" y="1535113"/>
            <a:ext cx="444420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1" y="2174875"/>
            <a:ext cx="444420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36" y="1535113"/>
            <a:ext cx="444595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36" y="2174875"/>
            <a:ext cx="444595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C16B1-63FE-4C3F-BDAC-FD25C0E8DCC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545352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FAC51D-6B74-40B5-AF35-A8C25C973A7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190582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53E3E-65FB-4A1D-96FB-4B7484133F7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468303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5" y="273050"/>
            <a:ext cx="330914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273057"/>
            <a:ext cx="5622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5" y="1435103"/>
            <a:ext cx="330914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57E17-23AE-4D2D-B9DF-1A23C88D1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113427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4800600"/>
            <a:ext cx="603504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12775"/>
            <a:ext cx="603504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367338"/>
            <a:ext cx="603504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F8052-6686-42B7-8FA5-B1E54B3F732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5614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B1EF9-F707-40BF-96B9-F6F6D1E859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A74E2-A87F-4155-A0E7-6F89B431375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488889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274645"/>
            <a:ext cx="226314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274645"/>
            <a:ext cx="662178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1BF69-8228-46EB-8699-07D609B9B2D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365063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131230"/>
            <a:ext cx="854964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3886200"/>
            <a:ext cx="704088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BC3C3-04D5-42A5-9FC6-576D4DA2777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311515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E2085-F532-494D-B195-48915B1350C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616648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407705"/>
            <a:ext cx="854964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2906713"/>
            <a:ext cx="854964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4888B-DE09-4491-9055-5514B3AD2E0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006727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206"/>
            <a:ext cx="44424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600206"/>
            <a:ext cx="44424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61391-462A-4376-B01A-6A598F32F5B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430324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1" y="1535113"/>
            <a:ext cx="444420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1" y="2174875"/>
            <a:ext cx="444420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601" y="1535113"/>
            <a:ext cx="444595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601" y="2174875"/>
            <a:ext cx="444595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81C890-4572-4E3F-8DEB-0A176FC481F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942009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38287-1019-4FC0-9E18-8669D83623B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727726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12B2C-C109-4417-BED3-0E238CB377B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651063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5" y="273050"/>
            <a:ext cx="330914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273795"/>
            <a:ext cx="5622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5" y="1435103"/>
            <a:ext cx="330914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0F32D-74DE-4F3C-84C8-BF60A73793D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9981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274684"/>
            <a:ext cx="226314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274684"/>
            <a:ext cx="662178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34E61-909B-410D-983D-EEE12449E3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4800600"/>
            <a:ext cx="603504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12775"/>
            <a:ext cx="603504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367338"/>
            <a:ext cx="603504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31BD9-D7B2-4A4E-8752-BCA6EA66C04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055117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711F2-0042-41A1-A0DB-6735F8F9AEC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744650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275381"/>
            <a:ext cx="226314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275381"/>
            <a:ext cx="662178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2D42D6-EE12-4856-86CD-4EA336564C9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210469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131230"/>
            <a:ext cx="854964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3886200"/>
            <a:ext cx="704088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BC3C3-04D5-42A5-9FC6-576D4DA2777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579729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E2085-F532-494D-B195-48915B1350C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785865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407705"/>
            <a:ext cx="854964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2906713"/>
            <a:ext cx="854964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4888B-DE09-4491-9055-5514B3AD2E0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404970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206"/>
            <a:ext cx="44424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600206"/>
            <a:ext cx="44424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61391-462A-4376-B01A-6A598F32F5B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37916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1" y="1535113"/>
            <a:ext cx="444420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1" y="2174875"/>
            <a:ext cx="444420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601" y="1535113"/>
            <a:ext cx="444595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601" y="2174875"/>
            <a:ext cx="444595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81C890-4572-4E3F-8DEB-0A176FC481F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492180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38287-1019-4FC0-9E18-8669D83623B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148223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12B2C-C109-4417-BED3-0E238CB377B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2196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130624"/>
            <a:ext cx="854964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3886200"/>
            <a:ext cx="704088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C844D-D345-4D01-B8C2-99336F9EC0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023561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5" y="273050"/>
            <a:ext cx="330914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273795"/>
            <a:ext cx="5622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5" y="1435103"/>
            <a:ext cx="330914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0F32D-74DE-4F3C-84C8-BF60A73793D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777349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4800600"/>
            <a:ext cx="603504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12775"/>
            <a:ext cx="603504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367338"/>
            <a:ext cx="603504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31BD9-D7B2-4A4E-8752-BCA6EA66C04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337530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711F2-0042-41A1-A0DB-6735F8F9AEC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961267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275381"/>
            <a:ext cx="226314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275381"/>
            <a:ext cx="662178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2D42D6-EE12-4856-86CD-4EA336564C9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742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9A50E-A8EC-4C25-B025-740B6FACF31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4257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407099"/>
            <a:ext cx="854964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2906713"/>
            <a:ext cx="854964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DD36C-90F6-44D0-92A8-6FAB111BBD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3550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206"/>
            <a:ext cx="44424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600206"/>
            <a:ext cx="44424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07698-2FC7-4EB6-AE06-21245F43B89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8035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1" y="1535113"/>
            <a:ext cx="444420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1" y="2174875"/>
            <a:ext cx="444420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601" y="1535113"/>
            <a:ext cx="444595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601" y="2174875"/>
            <a:ext cx="444595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A12213-ECDC-4DCC-A0C8-88029E2056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9159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AD1F15-1399-489D-B73A-2E51AC44DA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4687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41AD5-6615-4ECA-AAEB-7373880006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605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407105"/>
            <a:ext cx="854964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2906713"/>
            <a:ext cx="854964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40617-4F83-43CB-9039-1D2990A5ED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5" y="273050"/>
            <a:ext cx="330914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273126"/>
            <a:ext cx="5622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5" y="1435103"/>
            <a:ext cx="330914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DD849-16BD-4B6E-BB51-7C1E5C2104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2290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4800600"/>
            <a:ext cx="603504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12775"/>
            <a:ext cx="603504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367338"/>
            <a:ext cx="603504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04B89-857B-4368-AAC3-6E00B6C542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8812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2D344-3DBC-4AE0-84B2-B4611E60D6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1864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274712"/>
            <a:ext cx="226314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274712"/>
            <a:ext cx="662178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0341D6-6EEF-4016-B760-871A2754BD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04881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139" y="2130605"/>
            <a:ext cx="855027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201" y="3886200"/>
            <a:ext cx="7042151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176629-3D40-42E4-8DCD-DDBFEAEE8BC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30029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BF89C6-A189-4C72-BC0C-114AA02615E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2392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42" y="4407080"/>
            <a:ext cx="85486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42" y="2906713"/>
            <a:ext cx="85486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13F74F-DC8C-45DC-ABB4-140C8507D4B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70167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600206"/>
            <a:ext cx="44497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99" y="1600206"/>
            <a:ext cx="444976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099636-40E3-408F-971A-42017A2F6FE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9110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535113"/>
            <a:ext cx="44434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174875"/>
            <a:ext cx="44434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7" y="1535113"/>
            <a:ext cx="4445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7" y="2174875"/>
            <a:ext cx="4445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0EFCC9-D420-4E66-B6C5-4018FBAD255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2674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D34F15-CEAF-4039-985C-A618F9246D8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580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206"/>
            <a:ext cx="44424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600206"/>
            <a:ext cx="44424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C188B-D090-44F1-BC97-A81E936AF1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5C7547-4CD4-4B02-9DFF-5C2953DBC2F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72873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45" y="273050"/>
            <a:ext cx="33083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273126"/>
            <a:ext cx="5622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45" y="1435103"/>
            <a:ext cx="33083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132558-4E41-416B-94A0-1A116580F6C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38368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729" y="4800600"/>
            <a:ext cx="60356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729" y="612775"/>
            <a:ext cx="60356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729" y="5367338"/>
            <a:ext cx="60356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BB922B-FE78-4F2E-8810-3336EE50543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60200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FF8250-1DC4-4730-AE94-BC910A208E1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74224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3073" y="274712"/>
            <a:ext cx="2262189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81" y="274712"/>
            <a:ext cx="66373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D662DD-BAFE-4752-9443-2DF44AA889E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34097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130664"/>
            <a:ext cx="854964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3886200"/>
            <a:ext cx="704088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C844D-D345-4D01-B8C2-99336F9EC0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29829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9A50E-A8EC-4C25-B025-740B6FACF31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42031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407139"/>
            <a:ext cx="854964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2906713"/>
            <a:ext cx="854964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DD36C-90F6-44D0-92A8-6FAB111BBD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16525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206"/>
            <a:ext cx="44424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600206"/>
            <a:ext cx="44424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07698-2FC7-4EB6-AE06-21245F43B89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8985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1" y="1535113"/>
            <a:ext cx="444420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1" y="2174875"/>
            <a:ext cx="444420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601" y="1535113"/>
            <a:ext cx="444595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601" y="2174875"/>
            <a:ext cx="444595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A12213-ECDC-4DCC-A0C8-88029E2056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6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1" y="1535113"/>
            <a:ext cx="444420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1" y="2174875"/>
            <a:ext cx="444420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601" y="1535113"/>
            <a:ext cx="444595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601" y="2174875"/>
            <a:ext cx="444595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8D33A-A597-44C7-BE13-89B316CBF9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AD1F15-1399-489D-B73A-2E51AC44DA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87900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41AD5-6615-4ECA-AAEB-7373880006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43448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5" y="273050"/>
            <a:ext cx="330914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273172"/>
            <a:ext cx="5622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5" y="1435103"/>
            <a:ext cx="330914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DD849-16BD-4B6E-BB51-7C1E5C2104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90014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4800600"/>
            <a:ext cx="603504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12775"/>
            <a:ext cx="603504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367338"/>
            <a:ext cx="603504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04B89-857B-4368-AAC3-6E00B6C542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0693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2D344-3DBC-4AE0-84B2-B4611E60D6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43412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274758"/>
            <a:ext cx="226314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274758"/>
            <a:ext cx="662178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0341D6-6EEF-4016-B760-871A2754BD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22252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95" y="2130533"/>
            <a:ext cx="855027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157" y="3886200"/>
            <a:ext cx="7042151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176629-3D40-42E4-8DCD-DDBFEAEE8BC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17893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BF89C6-A189-4C72-BC0C-114AA02615E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83111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42" y="4407008"/>
            <a:ext cx="85486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42" y="2906713"/>
            <a:ext cx="85486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13F74F-DC8C-45DC-ABB4-140C8507D4B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48235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600204"/>
            <a:ext cx="44497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59" y="1600204"/>
            <a:ext cx="444976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099636-40E3-408F-971A-42017A2F6FE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630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926EDF-D63C-4D33-8F7F-324F559510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535113"/>
            <a:ext cx="44434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174875"/>
            <a:ext cx="44434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7" y="1535113"/>
            <a:ext cx="4445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7" y="2174875"/>
            <a:ext cx="4445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0EFCC9-D420-4E66-B6C5-4018FBAD255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08177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D34F15-CEAF-4039-985C-A618F9246D8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03677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5C7547-4CD4-4B02-9DFF-5C2953DBC2F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56306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44" y="273050"/>
            <a:ext cx="33083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273052"/>
            <a:ext cx="5622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44" y="1435102"/>
            <a:ext cx="33083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132558-4E41-416B-94A0-1A116580F6C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78866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707" y="4800600"/>
            <a:ext cx="60356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707" y="612775"/>
            <a:ext cx="60356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707" y="5367338"/>
            <a:ext cx="60356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BB922B-FE78-4F2E-8810-3336EE50543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81898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FF8250-1DC4-4730-AE94-BC910A208E1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08953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3033" y="274640"/>
            <a:ext cx="2262189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59" y="274640"/>
            <a:ext cx="66373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D662DD-BAFE-4752-9443-2DF44AA889E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97372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130532"/>
            <a:ext cx="854964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3886200"/>
            <a:ext cx="704088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0AFC6F-75CE-43DD-AB6C-1BF2B69A6A3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5344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B40744-68BB-4C2C-AB63-F911156F1FC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32598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407007"/>
            <a:ext cx="854964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2906713"/>
            <a:ext cx="854964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392216-F9F0-49DE-926B-96F1A304E8F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255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00E44-4ECD-4E95-9732-4815C5738A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204"/>
            <a:ext cx="44424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600204"/>
            <a:ext cx="44424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ED77B3-ACEB-478D-B9D2-1CF5B06F3F3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7763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1" y="1535113"/>
            <a:ext cx="444420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1" y="2174875"/>
            <a:ext cx="444420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86" y="1535113"/>
            <a:ext cx="444595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86" y="2174875"/>
            <a:ext cx="444595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E720F-1739-4BCE-83D0-14921115E80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57252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81799B-6846-4256-B848-1D25A52FF31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32771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E262E-2607-4974-89FC-6196E6753AF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59016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5" y="273050"/>
            <a:ext cx="330914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273052"/>
            <a:ext cx="5622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5" y="1435102"/>
            <a:ext cx="330914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28C22F-5E8A-471F-922E-ED13B0A13E0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67206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4800600"/>
            <a:ext cx="603504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12775"/>
            <a:ext cx="603504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367338"/>
            <a:ext cx="603504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11F1F4-EA27-4EEE-A9F7-ABE12DBDC2C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57716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CEB7AB-CCDD-4E05-A706-921881CEE7D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9165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274639"/>
            <a:ext cx="226314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274639"/>
            <a:ext cx="662178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442AFE-18F5-42E6-AA39-92E5133F61E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28730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130566"/>
            <a:ext cx="854964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3886200"/>
            <a:ext cx="704088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B45F-CE43-491E-A852-1DFAF341441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78108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B45F-CE43-491E-A852-1DFAF341441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98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5" y="273050"/>
            <a:ext cx="330914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273126"/>
            <a:ext cx="5622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5" y="1435103"/>
            <a:ext cx="330914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7CC88-FAB8-4C95-82BC-16D66AED51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407041"/>
            <a:ext cx="854964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2906713"/>
            <a:ext cx="854964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B45F-CE43-491E-A852-1DFAF341441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89303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206"/>
            <a:ext cx="44424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600206"/>
            <a:ext cx="44424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B45F-CE43-491E-A852-1DFAF341441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64090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1" y="1535113"/>
            <a:ext cx="444420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1" y="2174875"/>
            <a:ext cx="444420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601" y="1535113"/>
            <a:ext cx="444595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601" y="2174875"/>
            <a:ext cx="444595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B45F-CE43-491E-A852-1DFAF341441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77969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B45F-CE43-491E-A852-1DFAF341441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82570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B45F-CE43-491E-A852-1DFAF341441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82519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5" y="273050"/>
            <a:ext cx="330914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273082"/>
            <a:ext cx="5622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5" y="1435103"/>
            <a:ext cx="330914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B45F-CE43-491E-A852-1DFAF341441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67353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4800600"/>
            <a:ext cx="603504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12775"/>
            <a:ext cx="603504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367338"/>
            <a:ext cx="603504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B45F-CE43-491E-A852-1DFAF341441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98582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B45F-CE43-491E-A852-1DFAF341441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49986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274668"/>
            <a:ext cx="226314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274668"/>
            <a:ext cx="662178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B45F-CE43-491E-A852-1DFAF341441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74473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130498"/>
            <a:ext cx="854964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3886200"/>
            <a:ext cx="704088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EE6C8-0D5A-4E07-804B-EAAC7A8CE0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841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4800600"/>
            <a:ext cx="603504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12775"/>
            <a:ext cx="603504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367338"/>
            <a:ext cx="603504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AA1B8-A7A8-4338-823F-8B945ED8342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B95C4-F8A6-4DEB-A323-2010F7AF73B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45452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406973"/>
            <a:ext cx="854964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2906713"/>
            <a:ext cx="854964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05198-1C97-41AE-BB71-C30A6633F79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12900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204"/>
            <a:ext cx="44424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600204"/>
            <a:ext cx="44424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C71D5-6BD1-4A7E-93EE-CB5D0FEC777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52912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1" y="1535113"/>
            <a:ext cx="444420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1" y="2174875"/>
            <a:ext cx="444420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67" y="1535113"/>
            <a:ext cx="444595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67" y="2174875"/>
            <a:ext cx="444595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29229-780E-439C-9FAF-30BB809DB1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24845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5F60B-B190-4016-B17F-8923F6AAEBE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42576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24098-8842-4755-B6A2-8610E7CF5CC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41072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5" y="273050"/>
            <a:ext cx="330914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273052"/>
            <a:ext cx="5622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5" y="1435102"/>
            <a:ext cx="330914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3EEAA-F4B4-4E6C-99A7-CA5DF02D554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13896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4800600"/>
            <a:ext cx="603504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12775"/>
            <a:ext cx="603504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367338"/>
            <a:ext cx="603504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834E3-8A9A-41EB-8865-1E85C71BB1B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16896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AC462-9644-4DA1-8054-2FD8FE5F7BB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06619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274639"/>
            <a:ext cx="226314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274639"/>
            <a:ext cx="662178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D0798-668C-49F7-8C0F-EC60755E0FD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357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8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3.xml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4.xml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1.xml"/><Relationship Id="rId3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40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11" Type="http://schemas.openxmlformats.org/officeDocument/2006/relationships/slideLayout" Target="../slideLayouts/slideLayout144.xml"/><Relationship Id="rId5" Type="http://schemas.openxmlformats.org/officeDocument/2006/relationships/slideLayout" Target="../slideLayouts/slideLayout138.xml"/><Relationship Id="rId10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42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12" Type="http://schemas.openxmlformats.org/officeDocument/2006/relationships/slideLayout" Target="../slideLayouts/slideLayout167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11" Type="http://schemas.openxmlformats.org/officeDocument/2006/relationships/slideLayout" Target="../slideLayouts/slideLayout166.xml"/><Relationship Id="rId5" Type="http://schemas.openxmlformats.org/officeDocument/2006/relationships/slideLayout" Target="../slideLayouts/slideLayout160.xml"/><Relationship Id="rId10" Type="http://schemas.openxmlformats.org/officeDocument/2006/relationships/slideLayout" Target="../slideLayouts/slideLayout165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5.xml"/><Relationship Id="rId3" Type="http://schemas.openxmlformats.org/officeDocument/2006/relationships/slideLayout" Target="../slideLayouts/slideLayout170.xml"/><Relationship Id="rId7" Type="http://schemas.openxmlformats.org/officeDocument/2006/relationships/slideLayout" Target="../slideLayouts/slideLayout174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9.xml"/><Relationship Id="rId1" Type="http://schemas.openxmlformats.org/officeDocument/2006/relationships/slideLayout" Target="../slideLayouts/slideLayout168.xml"/><Relationship Id="rId6" Type="http://schemas.openxmlformats.org/officeDocument/2006/relationships/slideLayout" Target="../slideLayouts/slideLayout173.xml"/><Relationship Id="rId11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2.xml"/><Relationship Id="rId10" Type="http://schemas.openxmlformats.org/officeDocument/2006/relationships/slideLayout" Target="../slideLayouts/slideLayout177.xml"/><Relationship Id="rId4" Type="http://schemas.openxmlformats.org/officeDocument/2006/relationships/slideLayout" Target="../slideLayouts/slideLayout171.xml"/><Relationship Id="rId9" Type="http://schemas.openxmlformats.org/officeDocument/2006/relationships/slideLayout" Target="../slideLayouts/slideLayout176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81.xml"/><Relationship Id="rId7" Type="http://schemas.openxmlformats.org/officeDocument/2006/relationships/slideLayout" Target="../slideLayouts/slideLayout185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80.xml"/><Relationship Id="rId1" Type="http://schemas.openxmlformats.org/officeDocument/2006/relationships/slideLayout" Target="../slideLayouts/slideLayout179.xml"/><Relationship Id="rId6" Type="http://schemas.openxmlformats.org/officeDocument/2006/relationships/slideLayout" Target="../slideLayouts/slideLayout184.xml"/><Relationship Id="rId11" Type="http://schemas.openxmlformats.org/officeDocument/2006/relationships/slideLayout" Target="../slideLayouts/slideLayout189.xml"/><Relationship Id="rId5" Type="http://schemas.openxmlformats.org/officeDocument/2006/relationships/slideLayout" Target="../slideLayouts/slideLayout183.xml"/><Relationship Id="rId10" Type="http://schemas.openxmlformats.org/officeDocument/2006/relationships/slideLayout" Target="../slideLayouts/slideLayout188.xml"/><Relationship Id="rId4" Type="http://schemas.openxmlformats.org/officeDocument/2006/relationships/slideLayout" Target="../slideLayouts/slideLayout182.xml"/><Relationship Id="rId9" Type="http://schemas.openxmlformats.org/officeDocument/2006/relationships/slideLayout" Target="../slideLayouts/slideLayout187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7.xml"/><Relationship Id="rId3" Type="http://schemas.openxmlformats.org/officeDocument/2006/relationships/slideLayout" Target="../slideLayouts/slideLayout192.xml"/><Relationship Id="rId7" Type="http://schemas.openxmlformats.org/officeDocument/2006/relationships/slideLayout" Target="../slideLayouts/slideLayout196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91.xml"/><Relationship Id="rId1" Type="http://schemas.openxmlformats.org/officeDocument/2006/relationships/slideLayout" Target="../slideLayouts/slideLayout190.xml"/><Relationship Id="rId6" Type="http://schemas.openxmlformats.org/officeDocument/2006/relationships/slideLayout" Target="../slideLayouts/slideLayout195.xml"/><Relationship Id="rId11" Type="http://schemas.openxmlformats.org/officeDocument/2006/relationships/slideLayout" Target="../slideLayouts/slideLayout200.xml"/><Relationship Id="rId5" Type="http://schemas.openxmlformats.org/officeDocument/2006/relationships/slideLayout" Target="../slideLayouts/slideLayout194.xml"/><Relationship Id="rId10" Type="http://schemas.openxmlformats.org/officeDocument/2006/relationships/slideLayout" Target="../slideLayouts/slideLayout199.xml"/><Relationship Id="rId4" Type="http://schemas.openxmlformats.org/officeDocument/2006/relationships/slideLayout" Target="../slideLayouts/slideLayout193.xml"/><Relationship Id="rId9" Type="http://schemas.openxmlformats.org/officeDocument/2006/relationships/slideLayout" Target="../slideLayouts/slideLayout198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8.xml"/><Relationship Id="rId3" Type="http://schemas.openxmlformats.org/officeDocument/2006/relationships/slideLayout" Target="../slideLayouts/slideLayout203.xml"/><Relationship Id="rId7" Type="http://schemas.openxmlformats.org/officeDocument/2006/relationships/slideLayout" Target="../slideLayouts/slideLayout207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2.xml"/><Relationship Id="rId1" Type="http://schemas.openxmlformats.org/officeDocument/2006/relationships/slideLayout" Target="../slideLayouts/slideLayout201.xml"/><Relationship Id="rId6" Type="http://schemas.openxmlformats.org/officeDocument/2006/relationships/slideLayout" Target="../slideLayouts/slideLayout206.xml"/><Relationship Id="rId11" Type="http://schemas.openxmlformats.org/officeDocument/2006/relationships/slideLayout" Target="../slideLayouts/slideLayout211.xml"/><Relationship Id="rId5" Type="http://schemas.openxmlformats.org/officeDocument/2006/relationships/slideLayout" Target="../slideLayouts/slideLayout205.xml"/><Relationship Id="rId10" Type="http://schemas.openxmlformats.org/officeDocument/2006/relationships/slideLayout" Target="../slideLayouts/slideLayout210.xml"/><Relationship Id="rId4" Type="http://schemas.openxmlformats.org/officeDocument/2006/relationships/slideLayout" Target="../slideLayouts/slideLayout204.xml"/><Relationship Id="rId9" Type="http://schemas.openxmlformats.org/officeDocument/2006/relationships/slideLayout" Target="../slideLayouts/slideLayout20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9.xml"/><Relationship Id="rId3" Type="http://schemas.openxmlformats.org/officeDocument/2006/relationships/slideLayout" Target="../slideLayouts/slideLayout214.xml"/><Relationship Id="rId7" Type="http://schemas.openxmlformats.org/officeDocument/2006/relationships/slideLayout" Target="../slideLayouts/slideLayout218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3.xml"/><Relationship Id="rId1" Type="http://schemas.openxmlformats.org/officeDocument/2006/relationships/slideLayout" Target="../slideLayouts/slideLayout212.xml"/><Relationship Id="rId6" Type="http://schemas.openxmlformats.org/officeDocument/2006/relationships/slideLayout" Target="../slideLayouts/slideLayout217.xml"/><Relationship Id="rId11" Type="http://schemas.openxmlformats.org/officeDocument/2006/relationships/slideLayout" Target="../slideLayouts/slideLayout222.xml"/><Relationship Id="rId5" Type="http://schemas.openxmlformats.org/officeDocument/2006/relationships/slideLayout" Target="../slideLayouts/slideLayout216.xml"/><Relationship Id="rId10" Type="http://schemas.openxmlformats.org/officeDocument/2006/relationships/slideLayout" Target="../slideLayouts/slideLayout221.xml"/><Relationship Id="rId4" Type="http://schemas.openxmlformats.org/officeDocument/2006/relationships/slideLayout" Target="../slideLayouts/slideLayout215.xml"/><Relationship Id="rId9" Type="http://schemas.openxmlformats.org/officeDocument/2006/relationships/slideLayout" Target="../slideLayouts/slideLayout22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0.xml"/><Relationship Id="rId3" Type="http://schemas.openxmlformats.org/officeDocument/2006/relationships/slideLayout" Target="../slideLayouts/slideLayout225.xml"/><Relationship Id="rId7" Type="http://schemas.openxmlformats.org/officeDocument/2006/relationships/slideLayout" Target="../slideLayouts/slideLayout229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4.xml"/><Relationship Id="rId1" Type="http://schemas.openxmlformats.org/officeDocument/2006/relationships/slideLayout" Target="../slideLayouts/slideLayout223.xml"/><Relationship Id="rId6" Type="http://schemas.openxmlformats.org/officeDocument/2006/relationships/slideLayout" Target="../slideLayouts/slideLayout228.xml"/><Relationship Id="rId11" Type="http://schemas.openxmlformats.org/officeDocument/2006/relationships/slideLayout" Target="../slideLayouts/slideLayout233.xml"/><Relationship Id="rId5" Type="http://schemas.openxmlformats.org/officeDocument/2006/relationships/slideLayout" Target="../slideLayouts/slideLayout227.xml"/><Relationship Id="rId10" Type="http://schemas.openxmlformats.org/officeDocument/2006/relationships/slideLayout" Target="../slideLayouts/slideLayout232.xml"/><Relationship Id="rId4" Type="http://schemas.openxmlformats.org/officeDocument/2006/relationships/slideLayout" Target="../slideLayouts/slideLayout226.xml"/><Relationship Id="rId9" Type="http://schemas.openxmlformats.org/officeDocument/2006/relationships/slideLayout" Target="../slideLayouts/slideLayout2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270" y="274638"/>
            <a:ext cx="9051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70" y="1600204"/>
            <a:ext cx="9051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3248" y="6245225"/>
            <a:ext cx="2346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6970" y="6245225"/>
            <a:ext cx="31845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92" y="6245225"/>
            <a:ext cx="2346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51B39496-0AA7-4FA6-BF80-D8E9961C48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0" r:id="rId2"/>
    <p:sldLayoutId id="2147483729" r:id="rId3"/>
    <p:sldLayoutId id="2147483728" r:id="rId4"/>
    <p:sldLayoutId id="2147483727" r:id="rId5"/>
    <p:sldLayoutId id="2147483726" r:id="rId6"/>
    <p:sldLayoutId id="2147483725" r:id="rId7"/>
    <p:sldLayoutId id="2147483724" r:id="rId8"/>
    <p:sldLayoutId id="2147483723" r:id="rId9"/>
    <p:sldLayoutId id="2147483722" r:id="rId10"/>
    <p:sldLayoutId id="214748372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446" y="274638"/>
            <a:ext cx="9051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446" y="1600206"/>
            <a:ext cx="9051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3270" y="6245225"/>
            <a:ext cx="2346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>
                <a:latin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7146" y="6245225"/>
            <a:ext cx="31845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>
                <a:latin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92" y="6245225"/>
            <a:ext cx="2346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E1D77532-0C6C-482B-8747-23C67CDCD72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242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306" y="274638"/>
            <a:ext cx="9051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306" y="1600206"/>
            <a:ext cx="9051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3270" y="6245225"/>
            <a:ext cx="2346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7006" y="6245225"/>
            <a:ext cx="31845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/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92" y="6245225"/>
            <a:ext cx="2346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5301EF8-85C4-4934-A949-4E7B51A869AA}" type="slidenum">
              <a:rPr lang="en-US">
                <a:solidFill>
                  <a:srgbClr val="000000"/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177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446" y="274638"/>
            <a:ext cx="9051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446" y="1600206"/>
            <a:ext cx="9051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3270" y="6245225"/>
            <a:ext cx="2346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7146" y="6245225"/>
            <a:ext cx="31845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/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92" y="6245225"/>
            <a:ext cx="2346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E0A5557-96DD-4653-8DDD-D70D3B688B0B}" type="slidenum">
              <a:rPr lang="en-US">
                <a:solidFill>
                  <a:srgbClr val="000000"/>
                </a:solidFill>
                <a:latin typeface="Arial" pitchFamily="34" charset="0"/>
              </a:rPr>
              <a:pPr/>
              <a:t>‹#›</a:t>
            </a:fld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8537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254" y="274638"/>
            <a:ext cx="90519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54" y="1600204"/>
            <a:ext cx="905192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3248" y="6245225"/>
            <a:ext cx="23463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6954" y="6245225"/>
            <a:ext cx="31845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54" y="6245225"/>
            <a:ext cx="23463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28ABCA4-9558-42AB-BFF5-F2C9AAC83572}" type="slidenum">
              <a:rPr lang="en-US" altLang="en-US" smtClean="0">
                <a:solidFill>
                  <a:srgbClr val="000000"/>
                </a:solidFill>
                <a:latin typeface="Arial" pitchFamily="34" charset="0"/>
              </a:rPr>
              <a:pPr/>
              <a:t>‹#›</a:t>
            </a:fld>
            <a:endParaRPr lang="en-US" altLang="en-US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416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314" y="274638"/>
            <a:ext cx="9051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314" y="1600206"/>
            <a:ext cx="9051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3270" y="6245225"/>
            <a:ext cx="2346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7014" y="6245225"/>
            <a:ext cx="31845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/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92" y="6245225"/>
            <a:ext cx="2346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5301EF8-85C4-4934-A949-4E7B51A869AA}" type="slidenum">
              <a:rPr lang="en-US">
                <a:solidFill>
                  <a:srgbClr val="000000"/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1694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255" y="274638"/>
            <a:ext cx="90519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55" y="1600206"/>
            <a:ext cx="905192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3255" y="6245225"/>
            <a:ext cx="23463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6955" y="6245225"/>
            <a:ext cx="31845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/>
            <a:endParaRPr lang="en-US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55" y="6245225"/>
            <a:ext cx="23463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E717C25-90ED-4351-A263-229B457BD95D}" type="slidenum">
              <a:rPr lang="en-US" smtClean="0">
                <a:solidFill>
                  <a:srgbClr val="000000"/>
                </a:solidFill>
                <a:latin typeface="Arial"/>
              </a:rPr>
              <a:pPr/>
              <a:t>‹#›</a:t>
            </a:fld>
            <a:endParaRPr lang="en-US" smtClean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161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  <p:sldLayoutId id="2147484152" r:id="rId12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319" y="274638"/>
            <a:ext cx="9051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319" y="1600206"/>
            <a:ext cx="9051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3270" y="6245225"/>
            <a:ext cx="2346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7019" y="6245225"/>
            <a:ext cx="31845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/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92" y="6245225"/>
            <a:ext cx="2346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E0A5557-96DD-4653-8DDD-D70D3B688B0B}" type="slidenum">
              <a:rPr lang="en-US">
                <a:solidFill>
                  <a:srgbClr val="000000"/>
                </a:solidFill>
                <a:latin typeface="Arial" pitchFamily="34" charset="0"/>
              </a:rPr>
              <a:pPr/>
              <a:t>‹#›</a:t>
            </a:fld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107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4" r:id="rId1"/>
    <p:sldLayoutId id="2147484155" r:id="rId2"/>
    <p:sldLayoutId id="2147484156" r:id="rId3"/>
    <p:sldLayoutId id="2147484157" r:id="rId4"/>
    <p:sldLayoutId id="2147484158" r:id="rId5"/>
    <p:sldLayoutId id="2147484159" r:id="rId6"/>
    <p:sldLayoutId id="2147484160" r:id="rId7"/>
    <p:sldLayoutId id="2147484161" r:id="rId8"/>
    <p:sldLayoutId id="2147484162" r:id="rId9"/>
    <p:sldLayoutId id="2147484163" r:id="rId10"/>
    <p:sldLayoutId id="2147484164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2920" y="274638"/>
            <a:ext cx="905256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2920" y="1600206"/>
            <a:ext cx="905256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2920" y="6245225"/>
            <a:ext cx="234696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6620" y="6245225"/>
            <a:ext cx="318516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520" y="6245225"/>
            <a:ext cx="234696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FDC555-7357-4959-A1D3-79462787D13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586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6" r:id="rId1"/>
    <p:sldLayoutId id="2147484167" r:id="rId2"/>
    <p:sldLayoutId id="2147484168" r:id="rId3"/>
    <p:sldLayoutId id="2147484169" r:id="rId4"/>
    <p:sldLayoutId id="2147484170" r:id="rId5"/>
    <p:sldLayoutId id="2147484171" r:id="rId6"/>
    <p:sldLayoutId id="2147484172" r:id="rId7"/>
    <p:sldLayoutId id="2147484173" r:id="rId8"/>
    <p:sldLayoutId id="2147484174" r:id="rId9"/>
    <p:sldLayoutId id="2147484175" r:id="rId10"/>
    <p:sldLayoutId id="2147484176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325" y="274638"/>
            <a:ext cx="9051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325" y="1600206"/>
            <a:ext cx="9051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3270" y="6245225"/>
            <a:ext cx="2346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7058" y="6245225"/>
            <a:ext cx="31845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/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92" y="6245225"/>
            <a:ext cx="2346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E0A5557-96DD-4653-8DDD-D70D3B688B0B}" type="slidenum">
              <a:rPr lang="en-US">
                <a:solidFill>
                  <a:srgbClr val="000000"/>
                </a:solidFill>
                <a:latin typeface="Arial" pitchFamily="34" charset="0"/>
              </a:rPr>
              <a:pPr/>
              <a:t>‹#›</a:t>
            </a:fld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0264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8" r:id="rId1"/>
    <p:sldLayoutId id="2147484179" r:id="rId2"/>
    <p:sldLayoutId id="2147484180" r:id="rId3"/>
    <p:sldLayoutId id="2147484181" r:id="rId4"/>
    <p:sldLayoutId id="2147484182" r:id="rId5"/>
    <p:sldLayoutId id="2147484183" r:id="rId6"/>
    <p:sldLayoutId id="2147484184" r:id="rId7"/>
    <p:sldLayoutId id="2147484185" r:id="rId8"/>
    <p:sldLayoutId id="2147484186" r:id="rId9"/>
    <p:sldLayoutId id="2147484187" r:id="rId10"/>
    <p:sldLayoutId id="2147484188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2920" y="274638"/>
            <a:ext cx="905256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2920" y="1600206"/>
            <a:ext cx="905256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2920" y="6245225"/>
            <a:ext cx="234696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6620" y="6245225"/>
            <a:ext cx="318516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520" y="6245225"/>
            <a:ext cx="234696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F14A799A-C6AD-42BD-BE3F-7BCB0AFA03B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585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0" r:id="rId1"/>
    <p:sldLayoutId id="2147484191" r:id="rId2"/>
    <p:sldLayoutId id="2147484192" r:id="rId3"/>
    <p:sldLayoutId id="2147484193" r:id="rId4"/>
    <p:sldLayoutId id="2147484194" r:id="rId5"/>
    <p:sldLayoutId id="2147484195" r:id="rId6"/>
    <p:sldLayoutId id="2147484196" r:id="rId7"/>
    <p:sldLayoutId id="2147484197" r:id="rId8"/>
    <p:sldLayoutId id="2147484198" r:id="rId9"/>
    <p:sldLayoutId id="2147484199" r:id="rId10"/>
    <p:sldLayoutId id="2147484200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270" y="274638"/>
            <a:ext cx="9051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70" y="1600204"/>
            <a:ext cx="9051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3248" y="6245225"/>
            <a:ext cx="2346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6970" y="6245225"/>
            <a:ext cx="31845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92" y="6245225"/>
            <a:ext cx="2346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E8248A2C-63A9-44DF-BDC2-4408F13132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  <p:sldLayoutId id="2147483750" r:id="rId4"/>
    <p:sldLayoutId id="2147483749" r:id="rId5"/>
    <p:sldLayoutId id="2147483748" r:id="rId6"/>
    <p:sldLayoutId id="2147483747" r:id="rId7"/>
    <p:sldLayoutId id="2147483746" r:id="rId8"/>
    <p:sldLayoutId id="2147483745" r:id="rId9"/>
    <p:sldLayoutId id="2147483744" r:id="rId10"/>
    <p:sldLayoutId id="214748374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2920" y="274638"/>
            <a:ext cx="905256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2920" y="1600206"/>
            <a:ext cx="905256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2920" y="6245225"/>
            <a:ext cx="234696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6620" y="6245225"/>
            <a:ext cx="318516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520" y="6245225"/>
            <a:ext cx="234696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AC0D3045-D81F-4C83-9639-20635D733C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741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2" r:id="rId1"/>
    <p:sldLayoutId id="2147484203" r:id="rId2"/>
    <p:sldLayoutId id="2147484204" r:id="rId3"/>
    <p:sldLayoutId id="2147484205" r:id="rId4"/>
    <p:sldLayoutId id="2147484206" r:id="rId5"/>
    <p:sldLayoutId id="2147484207" r:id="rId6"/>
    <p:sldLayoutId id="2147484208" r:id="rId7"/>
    <p:sldLayoutId id="2147484209" r:id="rId8"/>
    <p:sldLayoutId id="2147484210" r:id="rId9"/>
    <p:sldLayoutId id="2147484211" r:id="rId10"/>
    <p:sldLayoutId id="2147484212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2920" y="274638"/>
            <a:ext cx="905256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2920" y="1600206"/>
            <a:ext cx="905256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2920" y="6245225"/>
            <a:ext cx="234696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6620" y="6245225"/>
            <a:ext cx="318516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520" y="6245225"/>
            <a:ext cx="234696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AC0D3045-D81F-4C83-9639-20635D733C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254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4" r:id="rId1"/>
    <p:sldLayoutId id="2147484215" r:id="rId2"/>
    <p:sldLayoutId id="2147484216" r:id="rId3"/>
    <p:sldLayoutId id="2147484217" r:id="rId4"/>
    <p:sldLayoutId id="2147484218" r:id="rId5"/>
    <p:sldLayoutId id="2147484219" r:id="rId6"/>
    <p:sldLayoutId id="2147484220" r:id="rId7"/>
    <p:sldLayoutId id="2147484221" r:id="rId8"/>
    <p:sldLayoutId id="2147484222" r:id="rId9"/>
    <p:sldLayoutId id="2147484223" r:id="rId10"/>
    <p:sldLayoutId id="2147484224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270" y="274638"/>
            <a:ext cx="9051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70" y="1600206"/>
            <a:ext cx="9051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3259" y="6245225"/>
            <a:ext cx="2346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6970" y="6245225"/>
            <a:ext cx="31845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92" y="6245225"/>
            <a:ext cx="2346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71C10D10-CF93-4588-9D38-1539889612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275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281" y="274638"/>
            <a:ext cx="9051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81" y="1600206"/>
            <a:ext cx="9051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3270" y="6245225"/>
            <a:ext cx="2346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7014" y="6245225"/>
            <a:ext cx="31845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/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92" y="6245225"/>
            <a:ext cx="2346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E0A5557-96DD-4653-8DDD-D70D3B688B0B}" type="slidenum">
              <a:rPr lang="en-US">
                <a:solidFill>
                  <a:srgbClr val="000000"/>
                </a:solidFill>
                <a:latin typeface="Arial" pitchFamily="34" charset="0"/>
              </a:rPr>
              <a:pPr/>
              <a:t>‹#›</a:t>
            </a:fld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240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281" y="274638"/>
            <a:ext cx="9051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81" y="1600206"/>
            <a:ext cx="9051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3270" y="6245225"/>
            <a:ext cx="2346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7014" y="6245225"/>
            <a:ext cx="31845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92" y="6245225"/>
            <a:ext cx="2346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71C10D10-CF93-4588-9D38-1539889612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154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270" y="274638"/>
            <a:ext cx="9051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70" y="1600204"/>
            <a:ext cx="9051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3248" y="6245225"/>
            <a:ext cx="2346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6970" y="6245225"/>
            <a:ext cx="31845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/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92" y="6245225"/>
            <a:ext cx="2346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E0A5557-96DD-4653-8DDD-D70D3B688B0B}" type="slidenum">
              <a:rPr lang="en-US">
                <a:solidFill>
                  <a:srgbClr val="000000"/>
                </a:solidFill>
                <a:latin typeface="Arial" pitchFamily="34" charset="0"/>
              </a:rPr>
              <a:pPr/>
              <a:t>‹#›</a:t>
            </a:fld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03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  <p:sldLayoutId id="2147483885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2920" y="274638"/>
            <a:ext cx="905256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2920" y="1600204"/>
            <a:ext cx="905256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2920" y="6245225"/>
            <a:ext cx="234696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6620" y="6245225"/>
            <a:ext cx="318516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520" y="6245225"/>
            <a:ext cx="234696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4D40437-617C-4F94-803E-048FFFCDF6AF}" type="slidenum">
              <a:rPr lang="en-US" altLang="en-US" smtClean="0">
                <a:solidFill>
                  <a:srgbClr val="000000"/>
                </a:solidFill>
              </a:rPr>
              <a:pPr/>
              <a:t>‹#›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581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897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274638"/>
            <a:ext cx="905256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600206"/>
            <a:ext cx="905256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6356491"/>
            <a:ext cx="23469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6356491"/>
            <a:ext cx="3185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6356491"/>
            <a:ext cx="23469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D17B45F-CE43-491E-A852-1DFAF341441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7580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2920" y="274638"/>
            <a:ext cx="905256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2920" y="1600204"/>
            <a:ext cx="905256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38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2920" y="6245225"/>
            <a:ext cx="234696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38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6620" y="6245225"/>
            <a:ext cx="318516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38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520" y="6245225"/>
            <a:ext cx="234696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76A0C2DA-4A52-46FC-A209-AE8F8EE82F5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25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72" r:id="rId2"/>
    <p:sldLayoutId id="2147483973" r:id="rId3"/>
    <p:sldLayoutId id="2147483974" r:id="rId4"/>
    <p:sldLayoutId id="2147483975" r:id="rId5"/>
    <p:sldLayoutId id="2147483976" r:id="rId6"/>
    <p:sldLayoutId id="2147483977" r:id="rId7"/>
    <p:sldLayoutId id="2147483978" r:id="rId8"/>
    <p:sldLayoutId id="2147483979" r:id="rId9"/>
    <p:sldLayoutId id="2147483980" r:id="rId10"/>
    <p:sldLayoutId id="2147483981" r:id="rId11"/>
    <p:sldLayoutId id="2147483982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0.xml"/><Relationship Id="rId4" Type="http://schemas.openxmlformats.org/officeDocument/2006/relationships/image" Target="../media/image9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57.xml"/><Relationship Id="rId1" Type="http://schemas.openxmlformats.org/officeDocument/2006/relationships/tags" Target="../tags/tag4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69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8.xml"/><Relationship Id="rId1" Type="http://schemas.openxmlformats.org/officeDocument/2006/relationships/tags" Target="../tags/tag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4.xml"/><Relationship Id="rId4" Type="http://schemas.microsoft.com/office/2007/relationships/hdphoto" Target="../media/hdphoto3.wdp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microsoft.com/office/2007/relationships/hdphoto" Target="../media/hdphoto6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7.xml"/><Relationship Id="rId6" Type="http://schemas.openxmlformats.org/officeDocument/2006/relationships/image" Target="../media/image14.png"/><Relationship Id="rId5" Type="http://schemas.microsoft.com/office/2007/relationships/hdphoto" Target="../media/hdphoto5.wdp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slideLayout" Target="../slideLayouts/slideLayout174.xml"/><Relationship Id="rId7" Type="http://schemas.openxmlformats.org/officeDocument/2006/relationships/oleObject" Target="../embeddings/oleObject2.bin"/><Relationship Id="rId2" Type="http://schemas.openxmlformats.org/officeDocument/2006/relationships/tags" Target="../tags/tag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emf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slideLayout" Target="../slideLayouts/slideLayout174.xml"/><Relationship Id="rId7" Type="http://schemas.openxmlformats.org/officeDocument/2006/relationships/oleObject" Target="../embeddings/oleObject4.bin"/><Relationship Id="rId2" Type="http://schemas.openxmlformats.org/officeDocument/2006/relationships/tags" Target="../tags/tag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emf"/><Relationship Id="rId11" Type="http://schemas.openxmlformats.org/officeDocument/2006/relationships/image" Target="../media/image23.png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5.bin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74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chart" Target="../charts/chart2.xml"/><Relationship Id="rId2" Type="http://schemas.openxmlformats.org/officeDocument/2006/relationships/slideLayout" Target="../slideLayouts/slideLayout129.xml"/><Relationship Id="rId1" Type="http://schemas.openxmlformats.org/officeDocument/2006/relationships/tags" Target="../tags/tag8.xml"/><Relationship Id="rId6" Type="http://schemas.openxmlformats.org/officeDocument/2006/relationships/image" Target="../media/image30.png"/><Relationship Id="rId4" Type="http://schemas.openxmlformats.org/officeDocument/2006/relationships/image" Target="../media/image11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9.xml"/><Relationship Id="rId1" Type="http://schemas.openxmlformats.org/officeDocument/2006/relationships/tags" Target="../tags/tag9.xml"/><Relationship Id="rId4" Type="http://schemas.openxmlformats.org/officeDocument/2006/relationships/chart" Target="../charts/char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02.xml"/><Relationship Id="rId1" Type="http://schemas.openxmlformats.org/officeDocument/2006/relationships/tags" Target="../tags/tag10.xml"/></Relationships>
</file>

<file path=ppt/slides/_rels/slide33.xml.rels><?xml version="1.0" encoding="UTF-8" standalone="yes"?>
<Relationships xmlns="http://schemas.openxmlformats.org/package/2006/relationships"><Relationship Id="rId34" Type="http://schemas.openxmlformats.org/officeDocument/2006/relationships/image" Target="../media/image52.png"/><Relationship Id="rId33" Type="http://schemas.openxmlformats.org/officeDocument/2006/relationships/image" Target="../media/image51.png"/><Relationship Id="rId1" Type="http://schemas.openxmlformats.org/officeDocument/2006/relationships/slideLayout" Target="../slideLayouts/slideLayout139.xml"/><Relationship Id="rId32" Type="http://schemas.openxmlformats.org/officeDocument/2006/relationships/image" Target="../media/image50.png"/><Relationship Id="rId36" Type="http://schemas.openxmlformats.org/officeDocument/2006/relationships/image" Target="../media/image54.png"/><Relationship Id="rId31" Type="http://schemas.openxmlformats.org/officeDocument/2006/relationships/image" Target="../media/image49.png"/><Relationship Id="rId30" Type="http://schemas.openxmlformats.org/officeDocument/2006/relationships/image" Target="../media/image48.png"/><Relationship Id="rId35" Type="http://schemas.openxmlformats.org/officeDocument/2006/relationships/image" Target="../media/image2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02.xml"/><Relationship Id="rId1" Type="http://schemas.openxmlformats.org/officeDocument/2006/relationships/tags" Target="../tags/tag1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0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53.pn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1.xml"/><Relationship Id="rId6" Type="http://schemas.openxmlformats.org/officeDocument/2006/relationships/image" Target="../media/image60.png"/><Relationship Id="rId5" Type="http://schemas.openxmlformats.org/officeDocument/2006/relationships/image" Target="../media/image51.png"/><Relationship Id="rId4" Type="http://schemas.openxmlformats.org/officeDocument/2006/relationships/image" Target="../media/image42.png"/><Relationship Id="rId9" Type="http://schemas.openxmlformats.org/officeDocument/2006/relationships/image" Target="../media/image80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51.xml"/><Relationship Id="rId1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74.xml"/><Relationship Id="rId1" Type="http://schemas.openxmlformats.org/officeDocument/2006/relationships/tags" Target="../tags/tag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40.xml"/><Relationship Id="rId1" Type="http://schemas.openxmlformats.org/officeDocument/2006/relationships/tags" Target="../tags/tag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40.xml"/><Relationship Id="rId1" Type="http://schemas.openxmlformats.org/officeDocument/2006/relationships/tags" Target="../tags/tag1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7.xml"/><Relationship Id="rId1" Type="http://schemas.openxmlformats.org/officeDocument/2006/relationships/tags" Target="../tags/tag1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1" y="2133600"/>
            <a:ext cx="9448799" cy="1470025"/>
          </a:xfrm>
        </p:spPr>
        <p:txBody>
          <a:bodyPr/>
          <a:lstStyle/>
          <a:p>
            <a:pPr eaLnBrk="1" hangingPunct="1"/>
            <a:r>
              <a:rPr lang="en-US" dirty="0"/>
              <a:t>Bell Work, </a:t>
            </a:r>
            <a:r>
              <a:rPr lang="en-US" dirty="0" smtClean="0"/>
              <a:t>Apr 28 – May 1 , 2014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3993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08157" y="3886200"/>
            <a:ext cx="7042151" cy="1752600"/>
          </a:xfrm>
        </p:spPr>
        <p:txBody>
          <a:bodyPr/>
          <a:lstStyle/>
          <a:p>
            <a:pPr lvl="0" eaLnBrk="1" hangingPunct="1">
              <a:tabLst>
                <a:tab pos="1146175" algn="l"/>
              </a:tabLst>
            </a:pPr>
            <a:r>
              <a:rPr lang="en-US" dirty="0" smtClean="0">
                <a:solidFill>
                  <a:srgbClr val="000000"/>
                </a:solidFill>
              </a:rPr>
              <a:t>Test Review from Matter &amp; Change Test</a:t>
            </a:r>
            <a:endParaRPr lang="en-US" dirty="0">
              <a:solidFill>
                <a:srgbClr val="000000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029" y="279790"/>
            <a:ext cx="8410695" cy="6714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090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815" y="228600"/>
            <a:ext cx="9522585" cy="658037"/>
          </a:xfrm>
        </p:spPr>
        <p:txBody>
          <a:bodyPr/>
          <a:lstStyle/>
          <a:p>
            <a:pPr>
              <a:lnSpc>
                <a:spcPts val="4000"/>
              </a:lnSpc>
            </a:pPr>
            <a:r>
              <a:rPr lang="en-US" sz="4000" b="1" dirty="0" smtClean="0">
                <a:solidFill>
                  <a:srgbClr val="0000FF"/>
                </a:solidFill>
              </a:rPr>
              <a:t>Whiteboards- Unit 3 Worksheet </a:t>
            </a:r>
            <a:br>
              <a:rPr lang="en-US" sz="4000" b="1" dirty="0" smtClean="0">
                <a:solidFill>
                  <a:srgbClr val="0000FF"/>
                </a:solidFill>
              </a:rPr>
            </a:br>
            <a:r>
              <a:rPr lang="en-US" sz="4000" b="1" dirty="0" smtClean="0">
                <a:solidFill>
                  <a:srgbClr val="0000FF"/>
                </a:solidFill>
              </a:rPr>
              <a:t>Draw the heating curve</a:t>
            </a:r>
            <a:endParaRPr lang="en-US" sz="4000" b="1" dirty="0">
              <a:solidFill>
                <a:srgbClr val="0000FF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7353130"/>
              </p:ext>
            </p:extLst>
          </p:nvPr>
        </p:nvGraphicFramePr>
        <p:xfrm>
          <a:off x="533400" y="1066800"/>
          <a:ext cx="9051926" cy="5535988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559990"/>
                <a:gridCol w="7491936"/>
              </a:tblGrid>
              <a:tr h="52411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Red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Problem 1 - 3</a:t>
                      </a:r>
                      <a:endParaRPr kumimoji="0" lang="en-US" sz="2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4146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Blue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Problem 4, 5</a:t>
                      </a:r>
                    </a:p>
                  </a:txBody>
                  <a:tcPr/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Pink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Problem 9 d</a:t>
                      </a:r>
                      <a:r>
                        <a:rPr lang="en-US" sz="2800" b="1" kern="1200" baseline="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 – h, 10</a:t>
                      </a:r>
                      <a:endParaRPr lang="en-US" sz="2800" b="1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Orange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006600"/>
                          </a:solidFill>
                        </a:rPr>
                        <a:t>Problem 6. 7,</a:t>
                      </a:r>
                      <a:r>
                        <a:rPr lang="en-US" sz="2800" b="1" baseline="0" dirty="0" smtClean="0">
                          <a:solidFill>
                            <a:srgbClr val="006600"/>
                          </a:solidFill>
                        </a:rPr>
                        <a:t> 8</a:t>
                      </a:r>
                      <a:endParaRPr lang="en-US" sz="2800" b="1" dirty="0">
                        <a:solidFill>
                          <a:srgbClr val="006600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Green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Problem 8,</a:t>
                      </a:r>
                      <a:r>
                        <a:rPr lang="en-US" sz="2800" b="1" kern="1200" baseline="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 9 a -c</a:t>
                      </a:r>
                      <a:endParaRPr lang="en-US" sz="28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White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Problem 6. 7, 8</a:t>
                      </a:r>
                      <a:endParaRPr kumimoji="0" lang="en-US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Yellow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Problem 8, 9 a -c</a:t>
                      </a:r>
                      <a:endParaRPr kumimoji="0" lang="en-US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Brown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Problem 9 d – h, 10</a:t>
                      </a:r>
                      <a:endParaRPr kumimoji="0" lang="en-US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800" smtClean="0"/>
                        <a:t>Grey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Problem 1 - 3</a:t>
                      </a:r>
                      <a:endParaRPr kumimoji="0" lang="en-US" sz="2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701648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Purple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Problem 4, 5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301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25434"/>
            <a:ext cx="10058400" cy="6232565"/>
          </a:xfrm>
        </p:spPr>
        <p:txBody>
          <a:bodyPr/>
          <a:lstStyle/>
          <a:p>
            <a:pPr marL="400050" lvl="1" indent="0">
              <a:buNone/>
            </a:pPr>
            <a:endParaRPr lang="en-US" dirty="0">
              <a:solidFill>
                <a:srgbClr val="000000"/>
              </a:solidFill>
              <a:latin typeface="Times New Roman"/>
            </a:endParaRPr>
          </a:p>
          <a:p>
            <a:pPr marL="0" indent="0">
              <a:buNone/>
            </a:pPr>
            <a:endParaRPr lang="en-US" sz="2800" dirty="0" smtClean="0">
              <a:solidFill>
                <a:srgbClr val="000000"/>
              </a:solidFill>
              <a:latin typeface="Times New Roman"/>
            </a:endParaRPr>
          </a:p>
          <a:p>
            <a:pPr marL="0" indent="0">
              <a:buNone/>
            </a:pPr>
            <a:endParaRPr lang="en-US" sz="2800" b="1" dirty="0" smtClean="0">
              <a:solidFill>
                <a:srgbClr val="0000FF"/>
              </a:solidFill>
              <a:latin typeface="Times New Roman"/>
            </a:endParaRPr>
          </a:p>
          <a:p>
            <a:pPr marL="0" indent="0">
              <a:buNone/>
            </a:pPr>
            <a:endParaRPr lang="en-US" sz="2800" b="1" dirty="0" smtClean="0">
              <a:solidFill>
                <a:srgbClr val="0000FF"/>
              </a:solidFill>
              <a:latin typeface="Times New Roman"/>
            </a:endParaRPr>
          </a:p>
          <a:p>
            <a:pPr marL="0" lvl="0" indent="0">
              <a:lnSpc>
                <a:spcPts val="3000"/>
              </a:lnSpc>
              <a:spcBef>
                <a:spcPts val="0"/>
              </a:spcBef>
              <a:buNone/>
            </a:pPr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graph represents the relationship between the pressure of a gas and its volume 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A	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</a:rPr>
              <a:t>  B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	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</a:rPr>
              <a:t>     C     	D</a:t>
            </a:r>
            <a:endParaRPr lang="en-US" sz="2800" dirty="0">
              <a:solidFill>
                <a:srgbClr val="000000"/>
              </a:solidFill>
              <a:latin typeface="Times New Roman"/>
            </a:endParaRPr>
          </a:p>
          <a:p>
            <a:pPr marL="0" lvl="0" indent="0">
              <a:lnSpc>
                <a:spcPts val="3000"/>
              </a:lnSpc>
              <a:spcBef>
                <a:spcPts val="600"/>
              </a:spcBef>
              <a:buNone/>
            </a:pPr>
            <a:r>
              <a:rPr lang="en-US" sz="2800" b="1" dirty="0" smtClean="0">
                <a:solidFill>
                  <a:srgbClr val="0000FF"/>
                </a:solidFill>
                <a:latin typeface="Times New Roman"/>
              </a:rPr>
              <a:t>2. </a:t>
            </a:r>
            <a:r>
              <a:rPr lang="en-US" sz="2800" b="1" dirty="0">
                <a:solidFill>
                  <a:srgbClr val="0000FF"/>
                </a:solidFill>
                <a:latin typeface="Times New Roman"/>
              </a:rPr>
              <a:t>Which graph </a:t>
            </a:r>
            <a:r>
              <a:rPr lang="en-US" sz="2800" b="1" dirty="0" smtClean="0">
                <a:solidFill>
                  <a:srgbClr val="0000FF"/>
                </a:solidFill>
                <a:latin typeface="Times New Roman"/>
              </a:rPr>
              <a:t>represents </a:t>
            </a:r>
            <a:r>
              <a:rPr lang="en-US" sz="2800" b="1" dirty="0">
                <a:solidFill>
                  <a:srgbClr val="0000FF"/>
                </a:solidFill>
                <a:latin typeface="Times New Roman"/>
              </a:rPr>
              <a:t>the relationship between the volume of a gas and the Celsius temperature</a:t>
            </a:r>
            <a:r>
              <a:rPr lang="en-US" sz="2800" b="1" dirty="0" smtClean="0">
                <a:solidFill>
                  <a:srgbClr val="0000FF"/>
                </a:solidFill>
                <a:latin typeface="Times New Roman"/>
              </a:rPr>
              <a:t>?</a:t>
            </a:r>
            <a:endParaRPr lang="en-US" sz="2800" b="1" dirty="0">
              <a:solidFill>
                <a:srgbClr val="0000FF"/>
              </a:solidFill>
              <a:latin typeface="Times New Roman"/>
            </a:endParaRPr>
          </a:p>
          <a:p>
            <a:pPr marL="0" indent="0">
              <a:lnSpc>
                <a:spcPts val="3000"/>
              </a:lnSpc>
              <a:spcBef>
                <a:spcPts val="0"/>
              </a:spcBef>
              <a:buNone/>
            </a:pPr>
            <a:r>
              <a:rPr lang="en-US" sz="2800" dirty="0" smtClean="0">
                <a:solidFill>
                  <a:srgbClr val="000000"/>
                </a:solidFill>
                <a:latin typeface="Times New Roman"/>
              </a:rPr>
              <a:t>  	A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	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</a:rPr>
              <a:t>	 B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	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</a:rPr>
              <a:t>	 C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	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</a:rPr>
              <a:t>	 D</a:t>
            </a:r>
            <a:endParaRPr lang="en-US" sz="1000" dirty="0" smtClean="0">
              <a:solidFill>
                <a:srgbClr val="000000"/>
              </a:solidFill>
              <a:latin typeface="Times New Roman"/>
            </a:endParaRPr>
          </a:p>
          <a:p>
            <a:pPr marL="0" lvl="0" indent="0">
              <a:lnSpc>
                <a:spcPts val="3000"/>
              </a:lnSpc>
              <a:spcBef>
                <a:spcPts val="600"/>
              </a:spcBef>
              <a:buNone/>
            </a:pPr>
            <a:r>
              <a:rPr lang="en-US" sz="2800" b="1" dirty="0" smtClean="0">
                <a:solidFill>
                  <a:srgbClr val="0000FF"/>
                </a:solidFill>
                <a:latin typeface="Sylfaen" panose="010A0502050306030303" pitchFamily="18" charset="0"/>
              </a:rPr>
              <a:t>3. </a:t>
            </a:r>
            <a:r>
              <a:rPr lang="en-US" sz="2800" b="1" dirty="0">
                <a:solidFill>
                  <a:srgbClr val="0000FF"/>
                </a:solidFill>
                <a:latin typeface="Sylfaen" panose="010A0502050306030303" pitchFamily="18" charset="0"/>
              </a:rPr>
              <a:t>Which graph </a:t>
            </a:r>
            <a:r>
              <a:rPr lang="en-US" sz="2800" b="1" dirty="0" smtClean="0">
                <a:solidFill>
                  <a:srgbClr val="0000FF"/>
                </a:solidFill>
                <a:latin typeface="Sylfaen" panose="010A0502050306030303" pitchFamily="18" charset="0"/>
              </a:rPr>
              <a:t>represents </a:t>
            </a:r>
            <a:r>
              <a:rPr lang="en-US" sz="2800" b="1" dirty="0">
                <a:solidFill>
                  <a:srgbClr val="0000FF"/>
                </a:solidFill>
                <a:latin typeface="Sylfaen" panose="010A0502050306030303" pitchFamily="18" charset="0"/>
              </a:rPr>
              <a:t>the relationship between the volume of a gas and the </a:t>
            </a:r>
            <a:r>
              <a:rPr lang="en-US" sz="2800" b="1" dirty="0" smtClean="0">
                <a:solidFill>
                  <a:srgbClr val="0000FF"/>
                </a:solidFill>
                <a:latin typeface="Sylfaen" panose="010A0502050306030303" pitchFamily="18" charset="0"/>
              </a:rPr>
              <a:t>Kelvin </a:t>
            </a:r>
            <a:r>
              <a:rPr lang="en-US" sz="2800" b="1" dirty="0">
                <a:solidFill>
                  <a:srgbClr val="0000FF"/>
                </a:solidFill>
                <a:latin typeface="Sylfaen" panose="010A0502050306030303" pitchFamily="18" charset="0"/>
              </a:rPr>
              <a:t>(</a:t>
            </a:r>
            <a:r>
              <a:rPr lang="en-US" sz="2800" b="1" dirty="0" smtClean="0">
                <a:solidFill>
                  <a:srgbClr val="0000FF"/>
                </a:solidFill>
                <a:latin typeface="Sylfaen" panose="010A0502050306030303" pitchFamily="18" charset="0"/>
              </a:rPr>
              <a:t>absolute) temperature</a:t>
            </a:r>
            <a:r>
              <a:rPr lang="en-US" sz="2800" b="1" dirty="0">
                <a:solidFill>
                  <a:srgbClr val="0000FF"/>
                </a:solidFill>
                <a:latin typeface="Sylfaen" panose="010A0502050306030303" pitchFamily="18" charset="0"/>
              </a:rPr>
              <a:t>?</a:t>
            </a:r>
          </a:p>
          <a:p>
            <a:pPr marL="0" lvl="0" indent="0">
              <a:lnSpc>
                <a:spcPts val="3000"/>
              </a:lnSpc>
              <a:spcBef>
                <a:spcPts val="0"/>
              </a:spcBef>
              <a:buNone/>
            </a:pPr>
            <a:r>
              <a:rPr lang="en-US" sz="2800" dirty="0" smtClean="0">
                <a:solidFill>
                  <a:srgbClr val="000000"/>
                </a:solidFill>
                <a:latin typeface="Times New Roman"/>
              </a:rPr>
              <a:t>	A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		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</a:rPr>
              <a:t> B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		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</a:rPr>
              <a:t> C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	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</a:rPr>
              <a:t> 	D</a:t>
            </a:r>
          </a:p>
          <a:p>
            <a:pPr marL="0" lvl="0" indent="0">
              <a:lnSpc>
                <a:spcPts val="3000"/>
              </a:lnSpc>
              <a:spcBef>
                <a:spcPts val="0"/>
              </a:spcBef>
              <a:buNone/>
            </a:pPr>
            <a:r>
              <a:rPr lang="en-US" sz="2800" b="1" dirty="0" smtClean="0">
                <a:solidFill>
                  <a:srgbClr val="0000FF"/>
                </a:solidFill>
                <a:latin typeface="Times New Roman"/>
              </a:rPr>
              <a:t>4. </a:t>
            </a:r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</a:t>
            </a:r>
            <a:r>
              <a:rPr lang="en-US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graph represents the relationship between the pressure of a gas and the number of particles</a:t>
            </a:r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</a:rPr>
              <a:t>	A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	 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</a:rPr>
              <a:t>B       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C    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</a:rPr>
              <a:t>   D</a:t>
            </a:r>
            <a:endParaRPr lang="en-US" sz="2800" dirty="0">
              <a:solidFill>
                <a:srgbClr val="000000"/>
              </a:solidFill>
              <a:latin typeface="Times New Roman"/>
            </a:endParaRPr>
          </a:p>
          <a:p>
            <a:pPr marL="0" lvl="0" indent="0" eaLnBrk="1" hangingPunct="1">
              <a:spcBef>
                <a:spcPts val="0"/>
              </a:spcBef>
              <a:buNone/>
            </a:pPr>
            <a:endParaRPr lang="en-US" sz="2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3000"/>
              </a:lnSpc>
              <a:spcBef>
                <a:spcPts val="0"/>
              </a:spcBef>
              <a:buNone/>
            </a:pPr>
            <a:endParaRPr lang="en-US" sz="2800" b="1" dirty="0">
              <a:solidFill>
                <a:srgbClr val="0000FF"/>
              </a:solidFill>
              <a:latin typeface="Times New Roman"/>
            </a:endParaRPr>
          </a:p>
          <a:p>
            <a:pPr marL="514350" lvl="0" indent="-514350">
              <a:buAutoNum type="alphaLcPeriod"/>
            </a:pPr>
            <a:endParaRPr lang="en-US" sz="2800" dirty="0">
              <a:solidFill>
                <a:srgbClr val="000000"/>
              </a:solidFill>
              <a:latin typeface="Times New Roman"/>
            </a:endParaRPr>
          </a:p>
          <a:p>
            <a:pPr marL="0" indent="0">
              <a:buNone/>
            </a:pPr>
            <a:endParaRPr lang="en-US" sz="2800" dirty="0">
              <a:solidFill>
                <a:srgbClr val="000000"/>
              </a:solidFill>
              <a:latin typeface="Times New Roman"/>
            </a:endParaRPr>
          </a:p>
          <a:p>
            <a:pPr marL="514350" indent="-514350">
              <a:buAutoNum type="alphaLcPeriod" startAt="2"/>
            </a:pPr>
            <a:endParaRPr lang="en-US" dirty="0">
              <a:solidFill>
                <a:srgbClr val="000000"/>
              </a:solidFill>
              <a:latin typeface="Times New Roman"/>
            </a:endParaRPr>
          </a:p>
          <a:p>
            <a:pPr marL="0" lvl="0" indent="0">
              <a:buNone/>
            </a:pPr>
            <a:endParaRPr lang="en-US" b="1" dirty="0">
              <a:solidFill>
                <a:srgbClr val="0000FF"/>
              </a:solidFill>
            </a:endParaRPr>
          </a:p>
          <a:p>
            <a:pPr marL="0" lvl="0" indent="0">
              <a:buNone/>
            </a:pPr>
            <a:endParaRPr lang="en-US" b="1" dirty="0"/>
          </a:p>
          <a:p>
            <a:pPr marL="0" lvl="0" indent="0">
              <a:buNone/>
            </a:pPr>
            <a:endParaRPr lang="en-US" b="1" dirty="0"/>
          </a:p>
          <a:p>
            <a:pPr marL="0" lvl="0" indent="0">
              <a:buNone/>
            </a:pPr>
            <a:endParaRPr lang="en-US" b="1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19864" y="548624"/>
            <a:ext cx="841069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43790" y="0"/>
            <a:ext cx="9714610" cy="350797"/>
          </a:xfrm>
        </p:spPr>
        <p:txBody>
          <a:bodyPr/>
          <a:lstStyle/>
          <a:p>
            <a:r>
              <a:rPr lang="en-US" sz="3600" kern="1200" dirty="0">
                <a:solidFill>
                  <a:srgbClr val="000000"/>
                </a:solidFill>
                <a:latin typeface="Arial" charset="0"/>
              </a:rPr>
              <a:t>Bell Work, </a:t>
            </a:r>
            <a:r>
              <a:rPr lang="en-US" sz="3600" kern="1200" dirty="0" smtClean="0">
                <a:solidFill>
                  <a:srgbClr val="000000"/>
                </a:solidFill>
                <a:latin typeface="Arial" charset="0"/>
              </a:rPr>
              <a:t>Thursday , May 1, 2014 (7 Q)</a:t>
            </a:r>
            <a:endParaRPr lang="en-US" sz="3600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47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7200"/>
            <a:ext cx="8833150" cy="2118376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14" name="TextBox 13"/>
          <p:cNvSpPr txBox="1"/>
          <p:nvPr/>
        </p:nvSpPr>
        <p:spPr>
          <a:xfrm>
            <a:off x="838200" y="487837"/>
            <a:ext cx="84491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 Black" panose="020B0A04020102020204" pitchFamily="34" charset="0"/>
              </a:rPr>
              <a:t>A</a:t>
            </a:r>
            <a:endParaRPr lang="en-US" sz="2400" dirty="0">
              <a:solidFill>
                <a:srgbClr val="0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22598" y="572389"/>
            <a:ext cx="84491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 Black" panose="020B0A04020102020204" pitchFamily="34" charset="0"/>
              </a:rPr>
              <a:t>B</a:t>
            </a:r>
            <a:endParaRPr lang="en-US" sz="2400" dirty="0">
              <a:solidFill>
                <a:srgbClr val="0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82596" y="487838"/>
            <a:ext cx="84491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 Black" panose="020B0A04020102020204" pitchFamily="34" charset="0"/>
              </a:rPr>
              <a:t>C</a:t>
            </a:r>
            <a:endParaRPr lang="en-US" sz="2400" dirty="0">
              <a:solidFill>
                <a:srgbClr val="0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48600" y="453426"/>
            <a:ext cx="84491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 Black" panose="020B0A04020102020204" pitchFamily="34" charset="0"/>
              </a:rPr>
              <a:t>D</a:t>
            </a:r>
            <a:endParaRPr lang="en-US" sz="2400" dirty="0">
              <a:solidFill>
                <a:srgbClr val="0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3545053" y="2971800"/>
            <a:ext cx="483358" cy="533291"/>
          </a:xfrm>
          <a:prstGeom prst="ellipse">
            <a:avLst/>
          </a:prstGeom>
          <a:noFill/>
          <a:ln w="857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6553200" y="4191000"/>
            <a:ext cx="483358" cy="533291"/>
          </a:xfrm>
          <a:prstGeom prst="ellipse">
            <a:avLst/>
          </a:prstGeom>
          <a:noFill/>
          <a:ln w="857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2880919" y="5334000"/>
            <a:ext cx="483358" cy="533291"/>
          </a:xfrm>
          <a:prstGeom prst="ellipse">
            <a:avLst/>
          </a:prstGeom>
          <a:noFill/>
          <a:ln w="857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7365242" y="6150184"/>
            <a:ext cx="483358" cy="533291"/>
          </a:xfrm>
          <a:prstGeom prst="ellipse">
            <a:avLst/>
          </a:prstGeom>
          <a:noFill/>
          <a:ln w="857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Action Button: Forward or Next 1">
            <a:hlinkClick r:id="" action="ppaction://hlinkshowjump?jump=nextslide" highlightClick="1"/>
          </p:cNvPr>
          <p:cNvSpPr/>
          <p:nvPr/>
        </p:nvSpPr>
        <p:spPr>
          <a:xfrm>
            <a:off x="9403386" y="-93292"/>
            <a:ext cx="423041" cy="870946"/>
          </a:xfrm>
          <a:prstGeom prst="actionButtonForwardNext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305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058400" cy="548625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Bell Work, </a:t>
            </a:r>
            <a:r>
              <a:rPr lang="en-US" dirty="0" smtClean="0">
                <a:solidFill>
                  <a:srgbClr val="000000"/>
                </a:solidFill>
              </a:rPr>
              <a:t>Thursday, May 1,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25434"/>
            <a:ext cx="10058400" cy="6232565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US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pressure exerted by a gas in a container depends on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the space between the molecules </a:t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 the instrument used to measure the pressure </a:t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the number of collisions between gas molecules and other gas molecules</a:t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the number of collisions between gas molecules and the walls of the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container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0000FF"/>
                </a:solidFill>
              </a:rPr>
              <a:t>6.</a:t>
            </a:r>
            <a:r>
              <a:rPr lang="en-US" sz="2800" dirty="0" smtClean="0"/>
              <a:t> </a:t>
            </a:r>
            <a:r>
              <a:rPr lang="en-US" sz="2800" b="1" dirty="0">
                <a:solidFill>
                  <a:srgbClr val="0000FF"/>
                </a:solidFill>
              </a:rPr>
              <a:t>When a sample of gas is </a:t>
            </a:r>
            <a:r>
              <a:rPr lang="en-US" sz="2800" b="1" dirty="0" smtClean="0">
                <a:solidFill>
                  <a:srgbClr val="0000FF"/>
                </a:solidFill>
              </a:rPr>
              <a:t>cooled, </a:t>
            </a:r>
            <a:r>
              <a:rPr lang="en-US" sz="2800" b="1" dirty="0">
                <a:solidFill>
                  <a:srgbClr val="0000FF"/>
                </a:solidFill>
              </a:rPr>
              <a:t>its thermal energy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a. increases</a:t>
            </a:r>
            <a:br>
              <a:rPr lang="en-US" sz="2800" dirty="0"/>
            </a:br>
            <a:r>
              <a:rPr lang="en-US" sz="2800" dirty="0"/>
              <a:t>b. decreases</a:t>
            </a:r>
            <a:br>
              <a:rPr lang="en-US" sz="2800" dirty="0"/>
            </a:br>
            <a:r>
              <a:rPr lang="en-US" sz="2800" dirty="0"/>
              <a:t>c. remains the same</a:t>
            </a:r>
            <a:br>
              <a:rPr lang="en-US" sz="2800" dirty="0"/>
            </a:br>
            <a:r>
              <a:rPr lang="en-US" sz="2800" dirty="0"/>
              <a:t>d. varies depending on the pressure</a:t>
            </a:r>
            <a:br>
              <a:rPr lang="en-US" sz="2800" dirty="0"/>
            </a:br>
            <a:r>
              <a:rPr lang="en-US" sz="2800" dirty="0"/>
              <a:t>e. varies depending on the volume</a:t>
            </a:r>
          </a:p>
          <a:p>
            <a:pPr marL="0" indent="0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	</a:t>
            </a:r>
          </a:p>
          <a:p>
            <a:pPr marL="0" indent="0">
              <a:buNone/>
            </a:pPr>
            <a:r>
              <a:rPr lang="en-US" sz="2800" dirty="0"/>
              <a:t>	</a:t>
            </a:r>
          </a:p>
          <a:p>
            <a:pPr marL="0" indent="0">
              <a:buNone/>
            </a:pPr>
            <a:endParaRPr lang="en-US" sz="2800" b="1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2800" b="1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2800" b="1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2800" b="1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2800" b="1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2800" b="1" dirty="0" smtClean="0">
                <a:solidFill>
                  <a:srgbClr val="0000FF"/>
                </a:solidFill>
              </a:rPr>
              <a:t>7.</a:t>
            </a:r>
            <a:r>
              <a:rPr lang="en-US" sz="2800" dirty="0" smtClean="0"/>
              <a:t> </a:t>
            </a:r>
            <a:endParaRPr lang="en-US" sz="2800" b="1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2800" b="1" dirty="0" smtClean="0">
              <a:solidFill>
                <a:srgbClr val="0000FF"/>
              </a:solidFill>
              <a:latin typeface="Times New Roman"/>
            </a:endParaRPr>
          </a:p>
          <a:p>
            <a:pPr marL="514350" indent="-514350">
              <a:buAutoNum type="alphaLcPeriod" startAt="2"/>
            </a:pPr>
            <a:endParaRPr lang="en-US" dirty="0">
              <a:solidFill>
                <a:srgbClr val="000000"/>
              </a:solidFill>
              <a:latin typeface="Times New Roman"/>
            </a:endParaRPr>
          </a:p>
          <a:p>
            <a:pPr marL="0" lvl="0" indent="0">
              <a:buNone/>
            </a:pPr>
            <a:endParaRPr lang="en-US" b="1" dirty="0">
              <a:solidFill>
                <a:srgbClr val="0000FF"/>
              </a:solidFill>
            </a:endParaRPr>
          </a:p>
          <a:p>
            <a:pPr marL="0" lvl="0" indent="0">
              <a:buNone/>
            </a:pPr>
            <a:endParaRPr lang="en-US" b="1" dirty="0"/>
          </a:p>
          <a:p>
            <a:pPr marL="0" lvl="0" indent="0">
              <a:buNone/>
            </a:pPr>
            <a:endParaRPr lang="en-US" b="1" dirty="0"/>
          </a:p>
          <a:p>
            <a:pPr marL="0" lvl="0" indent="0">
              <a:buNone/>
            </a:pPr>
            <a:endParaRPr lang="en-US" b="1" dirty="0"/>
          </a:p>
          <a:p>
            <a:endParaRPr lang="en-US" dirty="0"/>
          </a:p>
        </p:txBody>
      </p:sp>
      <p:sp>
        <p:nvSpPr>
          <p:cNvPr id="5" name="Oval 9"/>
          <p:cNvSpPr>
            <a:spLocks noChangeArrowheads="1"/>
          </p:cNvSpPr>
          <p:nvPr/>
        </p:nvSpPr>
        <p:spPr bwMode="auto">
          <a:xfrm>
            <a:off x="1" y="2692483"/>
            <a:ext cx="465366" cy="657995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0" y="4499599"/>
            <a:ext cx="456421" cy="596211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9330559" y="1034054"/>
            <a:ext cx="423041" cy="8709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69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058400" cy="548625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Bell Work, Thursday, May 1,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75271"/>
            <a:ext cx="10058400" cy="6232565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>
                <a:solidFill>
                  <a:srgbClr val="0000FF"/>
                </a:solidFill>
              </a:rPr>
              <a:t>7.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2800" b="1" dirty="0">
                <a:solidFill>
                  <a:srgbClr val="0000FF"/>
                </a:solidFill>
              </a:rPr>
              <a:t>The diagram below left shows a representation of a sample of gas at 25˚C.  </a:t>
            </a:r>
            <a:r>
              <a:rPr lang="en-US" sz="2800" b="1" dirty="0" smtClean="0">
                <a:solidFill>
                  <a:srgbClr val="0000FF"/>
                </a:solidFill>
              </a:rPr>
              <a:t>Which </a:t>
            </a:r>
            <a:r>
              <a:rPr lang="en-US" sz="2800" b="1" dirty="0">
                <a:solidFill>
                  <a:srgbClr val="0000FF"/>
                </a:solidFill>
              </a:rPr>
              <a:t>of the following best represents the same gas at </a:t>
            </a:r>
            <a:r>
              <a:rPr lang="en-US" sz="2800" b="1" dirty="0" smtClean="0">
                <a:solidFill>
                  <a:srgbClr val="0000FF"/>
                </a:solidFill>
              </a:rPr>
              <a:t>    a) 0</a:t>
            </a:r>
            <a:r>
              <a:rPr lang="en-US" sz="2800" b="1" dirty="0">
                <a:solidFill>
                  <a:srgbClr val="0000FF"/>
                </a:solidFill>
              </a:rPr>
              <a:t>˚C</a:t>
            </a:r>
            <a:r>
              <a:rPr lang="en-US" sz="2800" b="1" dirty="0" smtClean="0">
                <a:solidFill>
                  <a:srgbClr val="0000FF"/>
                </a:solidFill>
              </a:rPr>
              <a:t>?        </a:t>
            </a:r>
            <a:r>
              <a:rPr lang="en-US" sz="2800" b="1" dirty="0" smtClean="0">
                <a:solidFill>
                  <a:srgbClr val="0000FF"/>
                </a:solidFill>
              </a:rPr>
              <a:t> b) At </a:t>
            </a:r>
            <a:r>
              <a:rPr lang="en-US" sz="2800" b="1" dirty="0" smtClean="0">
                <a:solidFill>
                  <a:srgbClr val="0000FF"/>
                </a:solidFill>
              </a:rPr>
              <a:t>- 250</a:t>
            </a:r>
            <a:r>
              <a:rPr lang="en-US" sz="2800" b="1" dirty="0">
                <a:solidFill>
                  <a:srgbClr val="0000FF"/>
                </a:solidFill>
              </a:rPr>
              <a:t>˚C? </a:t>
            </a:r>
            <a:endParaRPr lang="en-US" sz="2800" b="1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2800" b="1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2800" b="1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2800" b="1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2800" b="1" dirty="0" smtClean="0">
              <a:solidFill>
                <a:srgbClr val="0000FF"/>
              </a:solidFill>
              <a:latin typeface="Times New Roman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en-US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gaseous water condenses to liquid water</a:t>
            </a:r>
          </a:p>
          <a:p>
            <a:pPr marL="457200" indent="-457200">
              <a:spcBef>
                <a:spcPts val="0"/>
              </a:spcBef>
              <a:buAutoNum type="alphaLcPeriod"/>
            </a:pPr>
            <a:r>
              <a:rPr lang="en-US" sz="2800" dirty="0" smtClean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particles </a:t>
            </a:r>
            <a:r>
              <a:rPr lang="en-US" sz="28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of hydrogen and oxygen recombine to form H</a:t>
            </a:r>
            <a:r>
              <a:rPr lang="en-US" sz="2800" baseline="-250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2</a:t>
            </a:r>
            <a:r>
              <a:rPr lang="en-US" sz="28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O</a:t>
            </a:r>
            <a:r>
              <a:rPr lang="en-US" sz="2800" dirty="0" smtClean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spcBef>
                <a:spcPts val="0"/>
              </a:spcBef>
              <a:buAutoNum type="alphaLcPeriod"/>
            </a:pPr>
            <a:r>
              <a:rPr lang="en-US" sz="2800" dirty="0" smtClean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the </a:t>
            </a:r>
            <a:r>
              <a:rPr lang="en-US" sz="28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water releases energy to the surroundings.	</a:t>
            </a:r>
          </a:p>
          <a:p>
            <a:pPr marL="457200" indent="-457200">
              <a:spcBef>
                <a:spcPts val="0"/>
              </a:spcBef>
              <a:buAutoNum type="alphaLcPeriod" startAt="3"/>
            </a:pPr>
            <a:r>
              <a:rPr lang="en-US" sz="2800" dirty="0" smtClean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the </a:t>
            </a:r>
            <a:r>
              <a:rPr lang="en-US" sz="28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water particles are arranged in an orderly pattern.	</a:t>
            </a:r>
            <a:endParaRPr lang="en-US" sz="2800" dirty="0" smtClean="0">
              <a:solidFill>
                <a:srgbClr val="0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457200" indent="-457200">
              <a:spcBef>
                <a:spcPts val="0"/>
              </a:spcBef>
              <a:buAutoNum type="alphaLcPeriod" startAt="3"/>
            </a:pPr>
            <a:r>
              <a:rPr lang="en-US" sz="2800" dirty="0" smtClean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the </a:t>
            </a:r>
            <a:r>
              <a:rPr lang="en-US" sz="28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water absorbs energy from the surroundings</a:t>
            </a: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  <a:latin typeface="Times New Roman"/>
            </a:endParaRPr>
          </a:p>
          <a:p>
            <a:pPr marL="0" lvl="0" indent="0">
              <a:buNone/>
            </a:pPr>
            <a:endParaRPr lang="en-US" b="1" dirty="0">
              <a:solidFill>
                <a:srgbClr val="0000FF"/>
              </a:solidFill>
            </a:endParaRPr>
          </a:p>
          <a:p>
            <a:pPr marL="0" lvl="0" indent="0">
              <a:buNone/>
            </a:pPr>
            <a:endParaRPr lang="en-US" b="1" dirty="0"/>
          </a:p>
          <a:p>
            <a:pPr marL="0" lvl="0" indent="0">
              <a:buNone/>
            </a:pPr>
            <a:endParaRPr lang="en-US" b="1" dirty="0"/>
          </a:p>
          <a:p>
            <a:pPr marL="0" lvl="0" indent="0">
              <a:buNone/>
            </a:pPr>
            <a:endParaRPr lang="en-US" b="1" dirty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097" y="2440080"/>
            <a:ext cx="8652695" cy="163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4755" y="2434393"/>
            <a:ext cx="9880239" cy="1476943"/>
          </a:xfrm>
          <a:prstGeom prst="rect">
            <a:avLst/>
          </a:prstGeom>
          <a:solidFill>
            <a:schemeClr val="accent1">
              <a:lumMod val="75000"/>
              <a:alpha val="2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Oval 9"/>
          <p:cNvSpPr>
            <a:spLocks noChangeArrowheads="1"/>
          </p:cNvSpPr>
          <p:nvPr/>
        </p:nvSpPr>
        <p:spPr bwMode="auto">
          <a:xfrm>
            <a:off x="3143372" y="2258784"/>
            <a:ext cx="2060604" cy="1590616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8005435" y="2365453"/>
            <a:ext cx="2052965" cy="1789238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 rot="3898513" flipH="1">
            <a:off x="5537237" y="1379869"/>
            <a:ext cx="346593" cy="175783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 rot="2461121">
            <a:off x="9112483" y="1894108"/>
            <a:ext cx="481370" cy="861516"/>
          </a:xfrm>
          <a:prstGeom prst="downArrow">
            <a:avLst>
              <a:gd name="adj1" fmla="val 30258"/>
              <a:gd name="adj2" fmla="val 8857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53200" y="1549509"/>
            <a:ext cx="510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A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47488" y="1451204"/>
            <a:ext cx="510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D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Oval 9"/>
          <p:cNvSpPr>
            <a:spLocks noChangeArrowheads="1"/>
          </p:cNvSpPr>
          <p:nvPr/>
        </p:nvSpPr>
        <p:spPr bwMode="auto">
          <a:xfrm>
            <a:off x="24755" y="4945039"/>
            <a:ext cx="508646" cy="457200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2035979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Black" panose="020B0A04020102020204" pitchFamily="34" charset="0"/>
              </a:rPr>
              <a:t>Draw the boxes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16" name="Action Button: Forward or Next 15">
            <a:hlinkClick r:id="" action="ppaction://hlinkshowjump?jump=nextslide" highlightClick="1"/>
          </p:cNvPr>
          <p:cNvSpPr/>
          <p:nvPr/>
        </p:nvSpPr>
        <p:spPr>
          <a:xfrm>
            <a:off x="9481953" y="0"/>
            <a:ext cx="423041" cy="8709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255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41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mph" presetSubtype="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 animBg="1"/>
      <p:bldP spid="13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00FF"/>
                </a:solidFill>
              </a:rPr>
              <a:t>9. A </a:t>
            </a:r>
            <a:r>
              <a:rPr lang="en-US" b="1" dirty="0">
                <a:solidFill>
                  <a:srgbClr val="0000FF"/>
                </a:solidFill>
              </a:rPr>
              <a:t>sample of water is brought to a boil.  Inside a bubble are(is)</a:t>
            </a:r>
          </a:p>
          <a:p>
            <a:pPr marL="514350" indent="-514350">
              <a:buAutoNum type="alphaLcPeriod"/>
            </a:pPr>
            <a:r>
              <a:rPr lang="en-US" dirty="0" smtClean="0"/>
              <a:t>   particles </a:t>
            </a:r>
            <a:r>
              <a:rPr lang="en-US" dirty="0"/>
              <a:t>of hydrogen gas and oxygen </a:t>
            </a:r>
            <a:r>
              <a:rPr lang="en-US" dirty="0" smtClean="0"/>
              <a:t>gas</a:t>
            </a:r>
          </a:p>
          <a:p>
            <a:pPr marL="514350" indent="-514350">
              <a:buAutoNum type="alphaLcPeriod"/>
            </a:pPr>
            <a:r>
              <a:rPr lang="en-US" dirty="0"/>
              <a:t>	just empty space.	</a:t>
            </a:r>
          </a:p>
          <a:p>
            <a:pPr marL="0" indent="0">
              <a:buNone/>
            </a:pPr>
            <a:r>
              <a:rPr lang="en-US" dirty="0" smtClean="0"/>
              <a:t>c.</a:t>
            </a:r>
            <a:r>
              <a:rPr lang="en-US" dirty="0"/>
              <a:t>	particles of air.	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</a:t>
            </a:r>
            <a:r>
              <a:rPr lang="en-US" dirty="0"/>
              <a:t>.	particles of water.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39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0"/>
            <a:ext cx="96012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429000"/>
            <a:ext cx="9448800" cy="3428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59141" y="152400"/>
            <a:ext cx="7904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1.</a:t>
            </a:r>
            <a:endParaRPr lang="en-US" sz="3600" dirty="0"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28434" y="1752600"/>
            <a:ext cx="7904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2.</a:t>
            </a:r>
            <a:endParaRPr lang="en-US" sz="3600" dirty="0"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59141" y="3657599"/>
            <a:ext cx="7904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3.</a:t>
            </a:r>
            <a:endParaRPr lang="en-US" sz="3600" dirty="0"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62553" y="5334000"/>
            <a:ext cx="7904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4.</a:t>
            </a:r>
            <a:endParaRPr lang="en-US" sz="3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2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815" y="228600"/>
            <a:ext cx="9522585" cy="658037"/>
          </a:xfrm>
        </p:spPr>
        <p:txBody>
          <a:bodyPr/>
          <a:lstStyle/>
          <a:p>
            <a:pPr>
              <a:lnSpc>
                <a:spcPts val="4000"/>
              </a:lnSpc>
            </a:pPr>
            <a:r>
              <a:rPr lang="en-US" sz="4000" b="1" dirty="0" smtClean="0">
                <a:solidFill>
                  <a:srgbClr val="0000FF"/>
                </a:solidFill>
              </a:rPr>
              <a:t>Whiteboards- </a:t>
            </a:r>
            <a:r>
              <a:rPr lang="en-US" sz="4000" b="1" dirty="0" smtClean="0">
                <a:solidFill>
                  <a:srgbClr val="0000FF"/>
                </a:solidFill>
              </a:rPr>
              <a:t>Simulation Worksheet </a:t>
            </a:r>
            <a:r>
              <a:rPr lang="en-US" sz="4000" b="1" dirty="0" smtClean="0">
                <a:solidFill>
                  <a:srgbClr val="0000FF"/>
                </a:solidFill>
              </a:rPr>
              <a:t/>
            </a:r>
            <a:br>
              <a:rPr lang="en-US" sz="4000" b="1" dirty="0" smtClean="0">
                <a:solidFill>
                  <a:srgbClr val="0000FF"/>
                </a:solidFill>
              </a:rPr>
            </a:br>
            <a:r>
              <a:rPr lang="en-US" sz="4000" b="1" dirty="0" smtClean="0">
                <a:solidFill>
                  <a:srgbClr val="0000FF"/>
                </a:solidFill>
              </a:rPr>
              <a:t>Thursday’s </a:t>
            </a:r>
            <a:r>
              <a:rPr lang="en-US" sz="4000" b="1" dirty="0" err="1" smtClean="0">
                <a:solidFill>
                  <a:srgbClr val="0000FF"/>
                </a:solidFill>
              </a:rPr>
              <a:t>Bellwork</a:t>
            </a:r>
            <a:endParaRPr lang="en-US" sz="4000" b="1" dirty="0">
              <a:solidFill>
                <a:srgbClr val="0000FF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4239554"/>
              </p:ext>
            </p:extLst>
          </p:nvPr>
        </p:nvGraphicFramePr>
        <p:xfrm>
          <a:off x="533400" y="1066800"/>
          <a:ext cx="9051926" cy="5535988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559990"/>
                <a:gridCol w="7491936"/>
              </a:tblGrid>
              <a:tr h="52411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Red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Problem 1 -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2</a:t>
                      </a:r>
                      <a:endParaRPr kumimoji="0" lang="en-US" sz="2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4146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Blue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Problem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3, 4</a:t>
                      </a:r>
                      <a:endParaRPr kumimoji="0" lang="en-US" sz="2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/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Pink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Bell Work Problems 5, 6</a:t>
                      </a:r>
                      <a:endParaRPr lang="en-US" sz="2800" b="1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Orange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006600"/>
                          </a:solidFill>
                        </a:rPr>
                        <a:t>Bell Work Problems 1,</a:t>
                      </a:r>
                      <a:r>
                        <a:rPr lang="en-US" sz="2800" b="1" baseline="0" dirty="0" smtClean="0">
                          <a:solidFill>
                            <a:srgbClr val="006600"/>
                          </a:solidFill>
                        </a:rPr>
                        <a:t> 2, 3, 4</a:t>
                      </a:r>
                      <a:endParaRPr lang="en-US" sz="2800" b="1" dirty="0">
                        <a:solidFill>
                          <a:srgbClr val="006600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Green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Bell Work Problems 7, 8</a:t>
                      </a:r>
                      <a:endParaRPr lang="en-US" sz="28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White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Bell Work Problems 1, 2, 3, 4</a:t>
                      </a:r>
                      <a:endParaRPr kumimoji="0" lang="en-US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Yellow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Bell Work Problems 7, 8</a:t>
                      </a:r>
                      <a:endParaRPr lang="en-US" sz="28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Brown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Bell Work Problems 5, 6</a:t>
                      </a:r>
                      <a:endParaRPr lang="en-US" sz="2800" b="1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800" smtClean="0"/>
                        <a:t>Grey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Problem 1 -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2</a:t>
                      </a:r>
                      <a:endParaRPr kumimoji="0" lang="en-US" sz="2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701648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Purple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Problem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3, 4</a:t>
                      </a:r>
                      <a:endParaRPr kumimoji="0" lang="en-US" sz="2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328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66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10058400" cy="6400800"/>
          </a:xfrm>
        </p:spPr>
        <p:txBody>
          <a:bodyPr/>
          <a:lstStyle/>
          <a:p>
            <a:pPr marL="457200" indent="-406400">
              <a:buFontTx/>
              <a:buNone/>
            </a:pPr>
            <a:r>
              <a:rPr lang="en-US" b="1" dirty="0" smtClean="0">
                <a:solidFill>
                  <a:srgbClr val="CC0000"/>
                </a:solidFill>
              </a:rPr>
              <a:t>1. </a:t>
            </a:r>
            <a:r>
              <a:rPr lang="en-US" sz="2800" b="1" dirty="0">
                <a:solidFill>
                  <a:srgbClr val="0000CC"/>
                </a:solidFill>
              </a:rPr>
              <a:t>A 1.0-gram sample of solid iodine is placed in a tube and the tube is sealed after all of the air is removed. The tube and the solid iodine together weigh 27.0 grams.</a:t>
            </a:r>
          </a:p>
          <a:p>
            <a:pPr marL="457200" indent="-406400">
              <a:buFontTx/>
              <a:buNone/>
            </a:pPr>
            <a:endParaRPr lang="en-US" sz="2800" b="1" dirty="0">
              <a:solidFill>
                <a:srgbClr val="0000CC"/>
              </a:solidFill>
            </a:endParaRPr>
          </a:p>
          <a:p>
            <a:pPr marL="457200" indent="-406400">
              <a:buFontTx/>
              <a:buNone/>
            </a:pPr>
            <a:endParaRPr lang="en-US" sz="2800" b="1" dirty="0">
              <a:solidFill>
                <a:srgbClr val="0000CC"/>
              </a:solidFill>
            </a:endParaRPr>
          </a:p>
          <a:p>
            <a:pPr marL="457200" indent="-406400">
              <a:buFontTx/>
              <a:buNone/>
            </a:pPr>
            <a:r>
              <a:rPr lang="en-US" sz="2800" b="1" dirty="0">
                <a:solidFill>
                  <a:srgbClr val="0000CC"/>
                </a:solidFill>
              </a:rPr>
              <a:t>The tube is then heated until all of the iodine evaporates, filling the tube with iodine gas. After heating, the total mass will be</a:t>
            </a:r>
            <a:r>
              <a:rPr lang="en-US" sz="2800" b="1" dirty="0" smtClean="0">
                <a:solidFill>
                  <a:srgbClr val="0000CC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0000"/>
                </a:solidFill>
                <a:latin typeface="Times New Roman"/>
              </a:rPr>
              <a:t>a.	less 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than 26.0 grams.	d.	28.0 grams.	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Times New Roman"/>
              </a:rPr>
              <a:t>b.	26.0 grams.	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</a:rPr>
              <a:t>		e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.	more than 28.0 grams.	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Times New Roman"/>
              </a:rPr>
              <a:t>c.	27.0 grams.</a:t>
            </a:r>
          </a:p>
          <a:p>
            <a:pPr marL="457200" indent="-406400">
              <a:buFontTx/>
              <a:buNone/>
            </a:pPr>
            <a:endParaRPr lang="en-US" sz="2800" b="1" dirty="0">
              <a:solidFill>
                <a:srgbClr val="0000CC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30380"/>
            <a:ext cx="9555163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kern="0" dirty="0">
                <a:solidFill>
                  <a:srgbClr val="000000"/>
                </a:solidFill>
                <a:latin typeface="Arial"/>
              </a:rPr>
              <a:t>Bell Work, </a:t>
            </a:r>
            <a:r>
              <a:rPr lang="en-US" sz="3200" kern="0" dirty="0" smtClean="0">
                <a:solidFill>
                  <a:srgbClr val="000000"/>
                </a:solidFill>
                <a:latin typeface="Arial"/>
              </a:rPr>
              <a:t>Thursday, 4/24/14  (1 questions) </a:t>
            </a:r>
            <a:endParaRPr lang="en-US" sz="4400" dirty="0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4146" name="Picture 5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876353"/>
            <a:ext cx="6247063" cy="122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Oval 10"/>
          <p:cNvSpPr/>
          <p:nvPr/>
        </p:nvSpPr>
        <p:spPr>
          <a:xfrm>
            <a:off x="0" y="5562600"/>
            <a:ext cx="6565401" cy="738115"/>
          </a:xfrm>
          <a:prstGeom prst="ellipse">
            <a:avLst/>
          </a:prstGeom>
          <a:noFill/>
          <a:ln w="857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0758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005" y="8479"/>
            <a:ext cx="9051925" cy="693766"/>
          </a:xfrm>
        </p:spPr>
        <p:txBody>
          <a:bodyPr/>
          <a:lstStyle/>
          <a:p>
            <a:pPr lvl="0"/>
            <a:r>
              <a:rPr lang="en-US" sz="3200" dirty="0">
                <a:solidFill>
                  <a:srgbClr val="000000"/>
                </a:solidFill>
              </a:rPr>
              <a:t>Bell Work, Monday, 4/28/14 </a:t>
            </a:r>
            <a:endParaRPr lang="en-US" sz="3200" kern="12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765" y="702245"/>
            <a:ext cx="9051925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00FF"/>
                </a:solidFill>
              </a:rPr>
              <a:t>1. Q = heat, fluids are liquids &amp; gasses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the circle is the thermometer (the system), the square is the fluid (the surroundings).</a:t>
            </a:r>
          </a:p>
          <a:p>
            <a:r>
              <a:rPr lang="en-US" dirty="0" smtClean="0"/>
              <a:t> </a:t>
            </a:r>
            <a:r>
              <a:rPr lang="en-US" b="1" dirty="0" smtClean="0">
                <a:solidFill>
                  <a:srgbClr val="0000FF"/>
                </a:solidFill>
              </a:rPr>
              <a:t>Heat always flows from:</a:t>
            </a:r>
          </a:p>
          <a:p>
            <a:pPr lvl="1"/>
            <a:r>
              <a:rPr lang="en-US" sz="3200" b="1" dirty="0">
                <a:solidFill>
                  <a:srgbClr val="FF0000"/>
                </a:solidFill>
              </a:rPr>
              <a:t>hot to </a:t>
            </a:r>
            <a:r>
              <a:rPr lang="en-US" sz="3200" b="1" dirty="0">
                <a:solidFill>
                  <a:srgbClr val="0000FF"/>
                </a:solidFill>
              </a:rPr>
              <a:t>cold</a:t>
            </a:r>
            <a:r>
              <a:rPr lang="en-US" sz="3200" b="1" dirty="0">
                <a:solidFill>
                  <a:srgbClr val="FF0000"/>
                </a:solidFill>
              </a:rPr>
              <a:t> (high to </a:t>
            </a:r>
            <a:r>
              <a:rPr lang="en-US" sz="3200" b="1" dirty="0">
                <a:solidFill>
                  <a:srgbClr val="0000FF"/>
                </a:solidFill>
              </a:rPr>
              <a:t>low</a:t>
            </a:r>
            <a:r>
              <a:rPr lang="en-US" sz="3200" b="1" dirty="0">
                <a:solidFill>
                  <a:srgbClr val="FF0000"/>
                </a:solidFill>
              </a:rPr>
              <a:t>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5705" y="4220316"/>
            <a:ext cx="160020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820" y="4043479"/>
            <a:ext cx="1742090" cy="169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126" y="5559583"/>
            <a:ext cx="3429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228600" y="3694938"/>
            <a:ext cx="3686855" cy="293670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Oval 3"/>
          <p:cNvSpPr/>
          <p:nvPr/>
        </p:nvSpPr>
        <p:spPr bwMode="auto">
          <a:xfrm>
            <a:off x="2494471" y="4043480"/>
            <a:ext cx="1113745" cy="998530"/>
          </a:xfrm>
          <a:prstGeom prst="ellipse">
            <a:avLst/>
          </a:prstGeom>
          <a:noFill/>
          <a:ln w="34925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751035" y="4389125"/>
            <a:ext cx="473130" cy="30724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09026" y="4389125"/>
            <a:ext cx="1706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COLDER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70866" y="6001732"/>
            <a:ext cx="1706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WARMER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063099" y="3694936"/>
            <a:ext cx="3226020" cy="293670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42539" y="3694938"/>
            <a:ext cx="1706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COLDER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89325" y="5042010"/>
            <a:ext cx="1706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WARMER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5989729" y="4696365"/>
            <a:ext cx="1127610" cy="1186330"/>
          </a:xfrm>
          <a:prstGeom prst="ellipse">
            <a:avLst/>
          </a:prstGeom>
          <a:noFill/>
          <a:ln w="34925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5598" y="3694936"/>
            <a:ext cx="28585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</a:rPr>
              <a:t>THERMOMETER</a:t>
            </a:r>
            <a:endParaRPr lang="en-US" sz="2400" b="1" dirty="0">
              <a:solidFill>
                <a:srgbClr val="000000"/>
              </a:solidFill>
            </a:endParaRPr>
          </a:p>
        </p:txBody>
      </p:sp>
      <p:cxnSp>
        <p:nvCxnSpPr>
          <p:cNvPr id="12" name="Elbow Connector 11"/>
          <p:cNvCxnSpPr/>
          <p:nvPr/>
        </p:nvCxnSpPr>
        <p:spPr bwMode="auto">
          <a:xfrm>
            <a:off x="1150295" y="4220316"/>
            <a:ext cx="1344176" cy="168809"/>
          </a:xfrm>
          <a:prstGeom prst="bentConnector3">
            <a:avLst/>
          </a:prstGeom>
          <a:solidFill>
            <a:schemeClr val="accent1"/>
          </a:solidFill>
          <a:ln w="34925" cap="rnd" cmpd="sng" algn="ctr">
            <a:solidFill>
              <a:srgbClr val="FF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206446" y="6001732"/>
            <a:ext cx="1393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</a:rPr>
              <a:t>FLUID: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15455" y="4358209"/>
            <a:ext cx="26380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</a:rPr>
              <a:t>THERMOMETER</a:t>
            </a:r>
          </a:p>
        </p:txBody>
      </p:sp>
      <p:cxnSp>
        <p:nvCxnSpPr>
          <p:cNvPr id="23" name="Elbow Connector 22"/>
          <p:cNvCxnSpPr/>
          <p:nvPr/>
        </p:nvCxnSpPr>
        <p:spPr bwMode="auto">
          <a:xfrm>
            <a:off x="4817972" y="4819874"/>
            <a:ext cx="1344176" cy="168809"/>
          </a:xfrm>
          <a:prstGeom prst="bentConnector3">
            <a:avLst/>
          </a:prstGeom>
          <a:solidFill>
            <a:schemeClr val="accent1"/>
          </a:solidFill>
          <a:ln w="34925" cap="rnd" cmpd="sng" algn="ctr">
            <a:solidFill>
              <a:srgbClr val="FF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5520349" y="3675326"/>
            <a:ext cx="1393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</a:rPr>
              <a:t>FLUID: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29540" y="2729552"/>
            <a:ext cx="41574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Arial Black" panose="020B0A04020102020204" pitchFamily="34" charset="0"/>
              </a:rPr>
              <a:t>Draw the diagrams</a:t>
            </a:r>
            <a:endParaRPr lang="en-US" sz="2800" i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442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502920" y="0"/>
            <a:ext cx="9052560" cy="609600"/>
          </a:xfrm>
        </p:spPr>
        <p:txBody>
          <a:bodyPr/>
          <a:lstStyle/>
          <a:p>
            <a:r>
              <a:rPr lang="en-US" sz="3200" dirty="0">
                <a:solidFill>
                  <a:srgbClr val="000000"/>
                </a:solidFill>
              </a:rPr>
              <a:t>Bell Work, </a:t>
            </a:r>
            <a:r>
              <a:rPr lang="en-US" sz="3200" dirty="0" smtClean="0">
                <a:solidFill>
                  <a:srgbClr val="000000"/>
                </a:solidFill>
              </a:rPr>
              <a:t>Friday, 4/25/14 </a:t>
            </a:r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17763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0" y="838200"/>
            <a:ext cx="10058400" cy="6477000"/>
          </a:xfrm>
          <a:noFill/>
          <a:ln/>
        </p:spPr>
        <p:txBody>
          <a:bodyPr/>
          <a:lstStyle/>
          <a:p>
            <a:pPr marL="58738" lvl="1" indent="0">
              <a:buNone/>
            </a:pPr>
            <a:r>
              <a:rPr lang="en-US" b="1" dirty="0" smtClean="0">
                <a:solidFill>
                  <a:srgbClr val="0000FF"/>
                </a:solidFill>
                <a:latin typeface="Arial Black" panose="020B0A04020102020204" pitchFamily="34" charset="0"/>
                <a:cs typeface="Times New Roman" pitchFamily="18" charset="0"/>
              </a:rPr>
              <a:t>1. </a:t>
            </a:r>
            <a:r>
              <a:rPr lang="en-US" sz="3200" b="1" dirty="0">
                <a:solidFill>
                  <a:srgbClr val="0000FF"/>
                </a:solidFill>
              </a:rPr>
              <a:t>When an iron nail melts, its mass ____.</a:t>
            </a:r>
          </a:p>
          <a:p>
            <a:pPr marL="400050" lvl="1" indent="0">
              <a:buNone/>
            </a:pPr>
            <a:r>
              <a:rPr lang="en-US" sz="3200" dirty="0"/>
              <a:t>a.	stays the same	</a:t>
            </a:r>
            <a:r>
              <a:rPr lang="en-US" sz="3200" dirty="0" smtClean="0"/>
              <a:t>	c</a:t>
            </a:r>
            <a:r>
              <a:rPr lang="en-US" sz="3200" dirty="0"/>
              <a:t>.	increases</a:t>
            </a:r>
          </a:p>
          <a:p>
            <a:pPr marL="914400" lvl="1" indent="-514350">
              <a:buAutoNum type="alphaLcPeriod" startAt="2"/>
            </a:pPr>
            <a:r>
              <a:rPr lang="en-US" sz="3200" dirty="0" smtClean="0"/>
              <a:t>decreases		d</a:t>
            </a:r>
            <a:r>
              <a:rPr lang="en-US" sz="3200" dirty="0"/>
              <a:t>.	cannot be </a:t>
            </a:r>
            <a:r>
              <a:rPr lang="en-US" sz="3200" dirty="0" smtClean="0"/>
              <a:t>determined</a:t>
            </a:r>
            <a:endParaRPr lang="en-US" sz="3200" dirty="0"/>
          </a:p>
          <a:p>
            <a:pPr marL="0" indent="0">
              <a:buNone/>
            </a:pPr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the sugar dissolved in the water, you found that the mass remained unchanged.  When the Alka-Seltzer dissolved in the water, the mass of the system changed.  The best explanation is.</a:t>
            </a:r>
          </a:p>
          <a:p>
            <a:pPr marL="514350" indent="-514350">
              <a:buAutoNum type="alphaLcPeriod"/>
            </a:pP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Alka-Seltzer underwent a chemical change.	</a:t>
            </a:r>
            <a:endParaRPr lang="en-US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 The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Alka-Seltzer experiment was an open system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 The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sugar and water was in a closed system and did not undergo a chemical change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.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 All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above answers are correct.</a:t>
            </a:r>
            <a:endParaRPr lang="en-US" dirty="0">
              <a:solidFill>
                <a:srgbClr val="000000"/>
              </a:solidFill>
              <a:latin typeface="Times New Roman"/>
            </a:endParaRPr>
          </a:p>
          <a:p>
            <a:pPr marL="400050" lvl="1" indent="0">
              <a:buNone/>
            </a:pPr>
            <a:endParaRPr lang="en-US" sz="3200" b="1" dirty="0">
              <a:solidFill>
                <a:srgbClr val="0000FF"/>
              </a:solidFill>
            </a:endParaRPr>
          </a:p>
          <a:p>
            <a:pPr marL="400050" lvl="1" indent="0">
              <a:buNone/>
            </a:pPr>
            <a:r>
              <a:rPr lang="en-US" sz="3200" dirty="0"/>
              <a:t>	</a:t>
            </a:r>
          </a:p>
          <a:p>
            <a:pPr marL="400050" lvl="1" indent="0">
              <a:buNone/>
            </a:pPr>
            <a:r>
              <a:rPr lang="en-US" sz="3200" dirty="0"/>
              <a:t>	</a:t>
            </a:r>
          </a:p>
          <a:p>
            <a:pPr marL="0" indent="0">
              <a:buNone/>
            </a:pPr>
            <a:endParaRPr lang="nn-NO" dirty="0" smtClean="0"/>
          </a:p>
          <a:p>
            <a:pPr marL="0" indent="0">
              <a:buNone/>
            </a:pPr>
            <a:endParaRPr lang="nn-NO" dirty="0"/>
          </a:p>
          <a:p>
            <a:pPr marL="0" indent="0">
              <a:buNone/>
            </a:pPr>
            <a:r>
              <a:rPr lang="nn-NO" dirty="0"/>
              <a:t>		</a:t>
            </a:r>
          </a:p>
          <a:p>
            <a:pPr marL="609600" indent="-609600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en-US" altLang="en-US" b="1" dirty="0">
              <a:solidFill>
                <a:srgbClr val="0000CC"/>
              </a:solidFill>
            </a:endParaRPr>
          </a:p>
          <a:p>
            <a:pPr marL="609600" indent="-609600">
              <a:spcBef>
                <a:spcPct val="0"/>
              </a:spcBef>
              <a:buFontTx/>
              <a:buNone/>
            </a:pPr>
            <a:endParaRPr lang="en-US" altLang="en-US" b="1" dirty="0">
              <a:solidFill>
                <a:srgbClr val="0000CC"/>
              </a:solidFill>
              <a:sym typeface="Wingdings" pitchFamily="2" charset="2"/>
            </a:endParaRPr>
          </a:p>
        </p:txBody>
      </p:sp>
      <p:sp>
        <p:nvSpPr>
          <p:cNvPr id="117771" name="Text Box 11"/>
          <p:cNvSpPr txBox="1">
            <a:spLocks noChangeArrowheads="1"/>
          </p:cNvSpPr>
          <p:nvPr/>
        </p:nvSpPr>
        <p:spPr bwMode="auto">
          <a:xfrm>
            <a:off x="2263140" y="6400909"/>
            <a:ext cx="100584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9" name="Oval 8"/>
          <p:cNvSpPr/>
          <p:nvPr/>
        </p:nvSpPr>
        <p:spPr>
          <a:xfrm>
            <a:off x="152400" y="1371600"/>
            <a:ext cx="3733800" cy="738115"/>
          </a:xfrm>
          <a:prstGeom prst="ellipse">
            <a:avLst/>
          </a:prstGeom>
          <a:noFill/>
          <a:ln w="857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-26157" y="6400908"/>
            <a:ext cx="483358" cy="533291"/>
          </a:xfrm>
          <a:prstGeom prst="ellipse">
            <a:avLst/>
          </a:prstGeom>
          <a:noFill/>
          <a:ln w="857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99345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117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000" fill="hold"/>
                                        <p:tgtEl>
                                          <p:spTgt spid="117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2000" fill="hold"/>
                                        <p:tgtEl>
                                          <p:spTgt spid="117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2000" fill="hold"/>
                                        <p:tgtEl>
                                          <p:spTgt spid="1177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ChangeArrowheads="1"/>
          </p:cNvSpPr>
          <p:nvPr/>
        </p:nvSpPr>
        <p:spPr bwMode="auto">
          <a:xfrm>
            <a:off x="0" y="148"/>
            <a:ext cx="9555163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kern="0" dirty="0">
                <a:solidFill>
                  <a:srgbClr val="000000"/>
                </a:solidFill>
                <a:latin typeface="Arial"/>
              </a:rPr>
              <a:t>Bell Work, Tuesday, </a:t>
            </a:r>
            <a:r>
              <a:rPr lang="en-US" sz="3200" kern="0" dirty="0" smtClean="0">
                <a:solidFill>
                  <a:srgbClr val="000000"/>
                </a:solidFill>
                <a:latin typeface="Arial"/>
              </a:rPr>
              <a:t>4/15/14 </a:t>
            </a:r>
            <a:endParaRPr lang="en-US" sz="4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71363" name="Line 3"/>
          <p:cNvSpPr>
            <a:spLocks noChangeShapeType="1"/>
          </p:cNvSpPr>
          <p:nvPr/>
        </p:nvSpPr>
        <p:spPr bwMode="auto">
          <a:xfrm>
            <a:off x="7292976" y="1676400"/>
            <a:ext cx="175895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71364" name="Rectangle 4"/>
          <p:cNvSpPr>
            <a:spLocks noChangeArrowheads="1"/>
          </p:cNvSpPr>
          <p:nvPr/>
        </p:nvSpPr>
        <p:spPr bwMode="auto">
          <a:xfrm>
            <a:off x="7293055" y="1600200"/>
            <a:ext cx="1843089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71365" name="Text Box 5"/>
          <p:cNvSpPr txBox="1">
            <a:spLocks noChangeArrowheads="1"/>
          </p:cNvSpPr>
          <p:nvPr/>
        </p:nvSpPr>
        <p:spPr bwMode="auto">
          <a:xfrm>
            <a:off x="129157" y="971266"/>
            <a:ext cx="93884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0000CC"/>
                </a:solidFill>
                <a:latin typeface="Arial" pitchFamily="34" charset="0"/>
              </a:rPr>
              <a:t>1.</a:t>
            </a:r>
            <a:r>
              <a:rPr lang="en-US" b="1" dirty="0">
                <a:solidFill>
                  <a:srgbClr val="0000CC"/>
                </a:solidFill>
                <a:latin typeface="Arial" pitchFamily="34" charset="0"/>
              </a:rPr>
              <a:t> </a:t>
            </a:r>
            <a:r>
              <a:rPr lang="en-US" sz="2800" b="1" dirty="0">
                <a:solidFill>
                  <a:srgbClr val="0000CC"/>
                </a:solidFill>
                <a:latin typeface="Times New Roman" pitchFamily="18" charset="0"/>
              </a:rPr>
              <a:t>Which diagram represents the solid state, the liquid state and the gas state of matter. Explain your answer.</a:t>
            </a:r>
          </a:p>
        </p:txBody>
      </p:sp>
      <p:pic>
        <p:nvPicPr>
          <p:cNvPr id="27136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2044054"/>
            <a:ext cx="9620250" cy="3400425"/>
          </a:xfrm>
          <a:prstGeom prst="rect">
            <a:avLst/>
          </a:prstGeom>
          <a:noFill/>
          <a:ln w="47625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271367" name="Text Box 7"/>
          <p:cNvSpPr txBox="1">
            <a:spLocks noChangeArrowheads="1"/>
          </p:cNvSpPr>
          <p:nvPr/>
        </p:nvSpPr>
        <p:spPr bwMode="auto">
          <a:xfrm>
            <a:off x="1066801" y="5099993"/>
            <a:ext cx="1692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>
                <a:solidFill>
                  <a:srgbClr val="0000CC"/>
                </a:solidFill>
                <a:latin typeface="Arial Black" pitchFamily="34" charset="0"/>
              </a:rPr>
              <a:t>A</a:t>
            </a:r>
          </a:p>
        </p:txBody>
      </p:sp>
      <p:sp>
        <p:nvSpPr>
          <p:cNvPr id="271368" name="Text Box 8"/>
          <p:cNvSpPr txBox="1">
            <a:spLocks noChangeArrowheads="1"/>
          </p:cNvSpPr>
          <p:nvPr/>
        </p:nvSpPr>
        <p:spPr bwMode="auto">
          <a:xfrm>
            <a:off x="4419682" y="5074591"/>
            <a:ext cx="917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>
                <a:solidFill>
                  <a:srgbClr val="0000CC"/>
                </a:solidFill>
                <a:latin typeface="Arial Black" pitchFamily="34" charset="0"/>
              </a:rPr>
              <a:t>B</a:t>
            </a:r>
          </a:p>
        </p:txBody>
      </p:sp>
      <p:sp>
        <p:nvSpPr>
          <p:cNvPr id="271369" name="Text Box 9"/>
          <p:cNvSpPr txBox="1">
            <a:spLocks noChangeArrowheads="1"/>
          </p:cNvSpPr>
          <p:nvPr/>
        </p:nvSpPr>
        <p:spPr bwMode="auto">
          <a:xfrm>
            <a:off x="7712949" y="5184923"/>
            <a:ext cx="9191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>
                <a:solidFill>
                  <a:srgbClr val="0000CC"/>
                </a:solidFill>
                <a:latin typeface="Arial Black" pitchFamily="34" charset="0"/>
              </a:rPr>
              <a:t>C</a:t>
            </a:r>
          </a:p>
        </p:txBody>
      </p:sp>
      <p:sp>
        <p:nvSpPr>
          <p:cNvPr id="271370" name="Text Box 10"/>
          <p:cNvSpPr txBox="1">
            <a:spLocks noChangeArrowheads="1"/>
          </p:cNvSpPr>
          <p:nvPr/>
        </p:nvSpPr>
        <p:spPr bwMode="auto">
          <a:xfrm>
            <a:off x="0" y="5911997"/>
            <a:ext cx="2971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Solid -  definite shape &amp; volume</a:t>
            </a:r>
            <a:r>
              <a:rPr lang="en-US" sz="280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271371" name="Text Box 11"/>
          <p:cNvSpPr txBox="1">
            <a:spLocks noChangeArrowheads="1"/>
          </p:cNvSpPr>
          <p:nvPr/>
        </p:nvSpPr>
        <p:spPr bwMode="auto">
          <a:xfrm>
            <a:off x="3048081" y="5741988"/>
            <a:ext cx="3200401" cy="11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800" b="1" dirty="0">
                <a:solidFill>
                  <a:srgbClr val="CC0099"/>
                </a:solidFill>
                <a:latin typeface="Times New Roman" pitchFamily="18" charset="0"/>
              </a:rPr>
              <a:t>Liquid -  no definite shape but definite volume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271372" name="Text Box 12"/>
          <p:cNvSpPr txBox="1">
            <a:spLocks noChangeArrowheads="1"/>
          </p:cNvSpPr>
          <p:nvPr/>
        </p:nvSpPr>
        <p:spPr bwMode="auto">
          <a:xfrm>
            <a:off x="6096000" y="5911997"/>
            <a:ext cx="3962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</a:rPr>
              <a:t>Gas -  no definite shape, no definite volume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29157" y="411311"/>
            <a:ext cx="93196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Black" panose="020B0A04020102020204" pitchFamily="34" charset="0"/>
              </a:rPr>
              <a:t>Draw the diagrams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3" name="Action Button: Forward or Next 2">
            <a:hlinkClick r:id="" action="ppaction://hlinkshowjump?jump=nextslide" highlightClick="1"/>
          </p:cNvPr>
          <p:cNvSpPr/>
          <p:nvPr/>
        </p:nvSpPr>
        <p:spPr bwMode="auto">
          <a:xfrm>
            <a:off x="8077200" y="411311"/>
            <a:ext cx="974726" cy="523220"/>
          </a:xfrm>
          <a:prstGeom prst="actionButtonForwardNext">
            <a:avLst/>
          </a:prstGeom>
          <a:solidFill>
            <a:schemeClr val="accent1"/>
          </a:solidFill>
          <a:ln w="34925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863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1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71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71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70" grpId="0"/>
      <p:bldP spid="271371" grpId="0"/>
      <p:bldP spid="27137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55" y="274638"/>
            <a:ext cx="9051925" cy="411162"/>
          </a:xfrm>
        </p:spPr>
        <p:txBody>
          <a:bodyPr/>
          <a:lstStyle/>
          <a:p>
            <a:pPr lvl="0"/>
            <a:r>
              <a:rPr lang="en-US" sz="3200" dirty="0">
                <a:solidFill>
                  <a:srgbClr val="000000"/>
                </a:solidFill>
              </a:rPr>
              <a:t>Bell Work, Tuesday, 4/15/14 </a:t>
            </a:r>
            <a:r>
              <a:rPr lang="en-US" kern="1200" dirty="0">
                <a:solidFill>
                  <a:srgbClr val="000000"/>
                </a:solidFill>
                <a:latin typeface="Arial" pitchFamily="34" charset="0"/>
              </a:rPr>
              <a:t/>
            </a:r>
            <a:br>
              <a:rPr lang="en-US" kern="1200" dirty="0">
                <a:solidFill>
                  <a:srgbClr val="000000"/>
                </a:solidFill>
                <a:latin typeface="Arial" pitchFamily="34" charset="0"/>
              </a:rPr>
            </a:b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6724" y="1448481"/>
            <a:ext cx="2162175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603" y="1591965"/>
            <a:ext cx="2030931" cy="200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67" y="1448481"/>
            <a:ext cx="2239866" cy="216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03255" y="3641725"/>
            <a:ext cx="9051925" cy="248444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0000FF"/>
                </a:solidFill>
              </a:rPr>
              <a:t>A			   B			  C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2. Identify the solid.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3. Identify the liquid.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4. Identify the gas.</a:t>
            </a:r>
          </a:p>
          <a:p>
            <a:pPr marL="0" indent="0">
              <a:buNone/>
            </a:pP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838200"/>
            <a:ext cx="670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Draw the diagrams:</a:t>
            </a:r>
            <a:endParaRPr lang="en-US" sz="2800" b="1" dirty="0"/>
          </a:p>
        </p:txBody>
      </p:sp>
      <p:sp>
        <p:nvSpPr>
          <p:cNvPr id="7" name="Action Button: Back or Previous 6">
            <a:hlinkClick r:id="" action="ppaction://hlinkshowjump?jump=previousslide" highlightClick="1"/>
          </p:cNvPr>
          <p:cNvSpPr/>
          <p:nvPr/>
        </p:nvSpPr>
        <p:spPr bwMode="auto">
          <a:xfrm>
            <a:off x="239234" y="32185"/>
            <a:ext cx="634466" cy="457881"/>
          </a:xfrm>
          <a:prstGeom prst="actionButtonBackPrevious">
            <a:avLst/>
          </a:prstGeom>
          <a:solidFill>
            <a:schemeClr val="accent1"/>
          </a:solidFill>
          <a:ln w="34925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49716" y="4419600"/>
            <a:ext cx="356896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2. B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3. A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4. C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0" name="Action Button: Forward or Next 9">
            <a:hlinkClick r:id="" action="ppaction://hlinkshowjump?jump=nextslide" highlightClick="1"/>
          </p:cNvPr>
          <p:cNvSpPr/>
          <p:nvPr/>
        </p:nvSpPr>
        <p:spPr bwMode="auto">
          <a:xfrm>
            <a:off x="8084617" y="63661"/>
            <a:ext cx="974726" cy="523220"/>
          </a:xfrm>
          <a:prstGeom prst="actionButtonForwardNext">
            <a:avLst/>
          </a:prstGeom>
          <a:solidFill>
            <a:schemeClr val="accent1"/>
          </a:solidFill>
          <a:ln w="34925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525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Rectangle 2"/>
          <p:cNvSpPr>
            <a:spLocks noChangeArrowheads="1"/>
          </p:cNvSpPr>
          <p:nvPr/>
        </p:nvSpPr>
        <p:spPr bwMode="auto">
          <a:xfrm>
            <a:off x="7" y="148"/>
            <a:ext cx="9304338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Bell Work, Wednesday , Apr 16</a:t>
            </a:r>
            <a:endParaRPr lang="en-US" sz="32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08227" name="Line 3"/>
          <p:cNvSpPr>
            <a:spLocks noChangeShapeType="1"/>
          </p:cNvSpPr>
          <p:nvPr/>
        </p:nvSpPr>
        <p:spPr bwMode="auto">
          <a:xfrm>
            <a:off x="7292976" y="1676400"/>
            <a:ext cx="175895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08228" name="Rectangle 4"/>
          <p:cNvSpPr>
            <a:spLocks noChangeArrowheads="1"/>
          </p:cNvSpPr>
          <p:nvPr/>
        </p:nvSpPr>
        <p:spPr bwMode="auto">
          <a:xfrm>
            <a:off x="7293055" y="1600200"/>
            <a:ext cx="1843089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08229" name="Rectangle 5"/>
          <p:cNvSpPr>
            <a:spLocks noChangeArrowheads="1"/>
          </p:cNvSpPr>
          <p:nvPr/>
        </p:nvSpPr>
        <p:spPr bwMode="auto">
          <a:xfrm>
            <a:off x="4936835" y="2887147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08230" name="Rectangle 6"/>
          <p:cNvSpPr>
            <a:spLocks noChangeArrowheads="1"/>
          </p:cNvSpPr>
          <p:nvPr/>
        </p:nvSpPr>
        <p:spPr bwMode="auto">
          <a:xfrm>
            <a:off x="81" y="411201"/>
            <a:ext cx="10058381" cy="6294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20700" indent="-520700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0000FF"/>
                </a:solidFill>
              </a:rPr>
              <a:t>1. See </a:t>
            </a:r>
            <a:r>
              <a:rPr lang="en-US" sz="2800" b="1" dirty="0">
                <a:solidFill>
                  <a:srgbClr val="0000FF"/>
                </a:solidFill>
              </a:rPr>
              <a:t>Unit 1 Worksheet </a:t>
            </a:r>
            <a:r>
              <a:rPr lang="en-US" sz="2800" b="1" dirty="0" smtClean="0">
                <a:solidFill>
                  <a:srgbClr val="0000FF"/>
                </a:solidFill>
              </a:rPr>
              <a:t>3, Question 4 c</a:t>
            </a:r>
          </a:p>
          <a:p>
            <a:pPr marL="520700" indent="-520700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solidFill>
                  <a:srgbClr val="000000"/>
                </a:solidFill>
              </a:rPr>
              <a:t>If you put </a:t>
            </a:r>
            <a:r>
              <a:rPr lang="en-US" sz="2800" b="1" dirty="0">
                <a:solidFill>
                  <a:srgbClr val="000000"/>
                </a:solidFill>
              </a:rPr>
              <a:t>10.0 mL of A</a:t>
            </a:r>
            <a:r>
              <a:rPr lang="en-US" sz="2800" dirty="0">
                <a:solidFill>
                  <a:srgbClr val="000000"/>
                </a:solidFill>
              </a:rPr>
              <a:t> in one balance pan, what </a:t>
            </a:r>
            <a:r>
              <a:rPr lang="en-US" sz="2800" b="1" dirty="0">
                <a:solidFill>
                  <a:srgbClr val="000000"/>
                </a:solidFill>
              </a:rPr>
              <a:t>mass of B</a:t>
            </a:r>
            <a:r>
              <a:rPr lang="en-US" sz="2800" dirty="0">
                <a:solidFill>
                  <a:srgbClr val="000000"/>
                </a:solidFill>
              </a:rPr>
              <a:t> would you need in the other pan to make it balance?  Explain your reasoning. </a:t>
            </a:r>
            <a:endParaRPr lang="en-US" sz="1000" b="1" dirty="0" smtClean="0">
              <a:solidFill>
                <a:srgbClr val="000000"/>
              </a:solidFill>
            </a:endParaRPr>
          </a:p>
          <a:p>
            <a:pPr marL="520700" indent="-520700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000000"/>
                </a:solidFill>
              </a:rPr>
              <a:t>Density of A: 1.6 </a:t>
            </a:r>
            <a:r>
              <a:rPr lang="en-US" sz="2800" b="1" dirty="0">
                <a:solidFill>
                  <a:srgbClr val="000000"/>
                </a:solidFill>
              </a:rPr>
              <a:t>g/mL, </a:t>
            </a:r>
            <a:r>
              <a:rPr lang="en-US" sz="2800" b="1" dirty="0" smtClean="0">
                <a:solidFill>
                  <a:srgbClr val="000000"/>
                </a:solidFill>
              </a:rPr>
              <a:t> Density of B: 0.5 g/mL </a:t>
            </a:r>
          </a:p>
          <a:p>
            <a:pPr marL="520700" indent="-520700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0000"/>
                </a:solidFill>
              </a:rPr>
              <a:t>Density of A = </a:t>
            </a:r>
            <a:r>
              <a:rPr lang="en-US" sz="2800" b="1" dirty="0">
                <a:solidFill>
                  <a:srgbClr val="FF0000"/>
                </a:solidFill>
              </a:rPr>
              <a:t>1.6 </a:t>
            </a:r>
            <a:r>
              <a:rPr lang="en-US" sz="2800" b="1" dirty="0" smtClean="0">
                <a:solidFill>
                  <a:srgbClr val="FF0000"/>
                </a:solidFill>
              </a:rPr>
              <a:t>g/mL</a:t>
            </a:r>
          </a:p>
          <a:p>
            <a:pPr marL="520700" indent="-520700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0000"/>
                </a:solidFill>
              </a:rPr>
              <a:t>Need to calculate the mass of 10 mL of A.</a:t>
            </a:r>
          </a:p>
          <a:p>
            <a:pPr marL="520700" indent="-520700">
              <a:lnSpc>
                <a:spcPct val="90000"/>
              </a:lnSpc>
              <a:spcBef>
                <a:spcPct val="20000"/>
              </a:spcBef>
            </a:pPr>
            <a:endParaRPr lang="en-US" sz="2800" dirty="0">
              <a:solidFill>
                <a:srgbClr val="FF0000"/>
              </a:solidFill>
            </a:endParaRPr>
          </a:p>
          <a:p>
            <a:pPr marL="520700" indent="-520700">
              <a:lnSpc>
                <a:spcPct val="90000"/>
              </a:lnSpc>
              <a:spcBef>
                <a:spcPct val="20000"/>
              </a:spcBef>
            </a:pPr>
            <a:endParaRPr lang="en-US" sz="2800" b="1" dirty="0" smtClean="0">
              <a:solidFill>
                <a:srgbClr val="000000"/>
              </a:solidFill>
            </a:endParaRPr>
          </a:p>
          <a:p>
            <a:pPr marL="520700" indent="-520700">
              <a:lnSpc>
                <a:spcPct val="90000"/>
              </a:lnSpc>
              <a:spcBef>
                <a:spcPct val="20000"/>
              </a:spcBef>
            </a:pPr>
            <a:endParaRPr lang="en-US" sz="2800" dirty="0">
              <a:solidFill>
                <a:srgbClr val="000000"/>
              </a:solidFill>
            </a:endParaRPr>
          </a:p>
          <a:p>
            <a:pPr marL="520700" indent="-520700">
              <a:lnSpc>
                <a:spcPct val="90000"/>
              </a:lnSpc>
              <a:spcBef>
                <a:spcPct val="20000"/>
              </a:spcBef>
            </a:pPr>
            <a:endParaRPr lang="en-US" sz="2800" dirty="0" smtClean="0">
              <a:solidFill>
                <a:srgbClr val="000000"/>
              </a:solidFill>
              <a:latin typeface="Arial" pitchFamily="34" charset="0"/>
              <a:sym typeface="Wingdings" pitchFamily="2" charset="2"/>
            </a:endParaRPr>
          </a:p>
        </p:txBody>
      </p:sp>
      <p:sp>
        <p:nvSpPr>
          <p:cNvPr id="12" name="Action Button: Back or Previous 11">
            <a:hlinkClick r:id="" action="ppaction://hlinkshowjump?jump=nextslide" highlightClick="1"/>
          </p:cNvPr>
          <p:cNvSpPr/>
          <p:nvPr/>
        </p:nvSpPr>
        <p:spPr bwMode="auto">
          <a:xfrm rot="10800000">
            <a:off x="9334532" y="2887147"/>
            <a:ext cx="571500" cy="419100"/>
          </a:xfrm>
          <a:prstGeom prst="actionButtonBackPrevious">
            <a:avLst/>
          </a:prstGeom>
          <a:solidFill>
            <a:schemeClr val="accent1"/>
          </a:solidFill>
          <a:ln w="34925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mtClean="0">
              <a:solidFill>
                <a:srgbClr val="000000"/>
              </a:solidFill>
              <a:latin typeface="Arial" pitchFamily="34" charset="0"/>
            </a:endParaRPr>
          </a:p>
        </p:txBody>
      </p:sp>
      <p:graphicFrame>
        <p:nvGraphicFramePr>
          <p:cNvPr id="1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4329730"/>
              </p:ext>
            </p:extLst>
          </p:nvPr>
        </p:nvGraphicFramePr>
        <p:xfrm>
          <a:off x="38181" y="3932015"/>
          <a:ext cx="1511300" cy="14144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2" name="Equation" r:id="rId5" imgW="431640" imgH="393480" progId="Equation.3">
                  <p:embed/>
                </p:oleObj>
              </mc:Choice>
              <mc:Fallback>
                <p:oleObj name="Equation" r:id="rId5" imgW="4316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81" y="3932015"/>
                        <a:ext cx="1511300" cy="14144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1915967" y="3944715"/>
            <a:ext cx="2667000" cy="1557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800" b="1" dirty="0" smtClean="0">
                <a:solidFill>
                  <a:srgbClr val="000000"/>
                </a:solidFill>
                <a:latin typeface="Arial"/>
              </a:rPr>
              <a:t>m =</a:t>
            </a:r>
            <a:r>
              <a:rPr lang="en-US" sz="28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Arial"/>
                <a:cs typeface="Times New Roman" pitchFamily="18" charset="0"/>
              </a:rPr>
              <a:t>? </a:t>
            </a:r>
            <a:endParaRPr lang="en-US" sz="2800" dirty="0" smtClean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800" b="1" dirty="0" smtClean="0">
                <a:solidFill>
                  <a:srgbClr val="000000"/>
                </a:solidFill>
                <a:latin typeface="Arial"/>
              </a:rPr>
              <a:t>V =</a:t>
            </a:r>
            <a:r>
              <a:rPr lang="en-US" sz="28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Arial"/>
                <a:cs typeface="Times New Roman" pitchFamily="18" charset="0"/>
              </a:rPr>
              <a:t>10 mL</a:t>
            </a:r>
            <a:endParaRPr lang="en-US" sz="2800" dirty="0" smtClean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800" b="1" dirty="0" smtClean="0">
                <a:solidFill>
                  <a:srgbClr val="000000"/>
                </a:solidFill>
                <a:latin typeface="Arial"/>
              </a:rPr>
              <a:t>D = </a:t>
            </a:r>
            <a:r>
              <a:rPr lang="en-US" sz="2800" dirty="0" smtClean="0">
                <a:solidFill>
                  <a:srgbClr val="000000"/>
                </a:solidFill>
                <a:latin typeface="Arial"/>
                <a:cs typeface="Times New Roman" pitchFamily="18" charset="0"/>
              </a:rPr>
              <a:t>1.6 g/ mL</a:t>
            </a:r>
            <a:r>
              <a:rPr lang="en-US" sz="2800" dirty="0" smtClean="0">
                <a:solidFill>
                  <a:srgbClr val="000000"/>
                </a:solidFill>
                <a:latin typeface="Arial"/>
              </a:rPr>
              <a:t> </a:t>
            </a:r>
          </a:p>
        </p:txBody>
      </p:sp>
      <p:graphicFrame>
        <p:nvGraphicFramePr>
          <p:cNvPr id="15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1770504"/>
              </p:ext>
            </p:extLst>
          </p:nvPr>
        </p:nvGraphicFramePr>
        <p:xfrm>
          <a:off x="2178050" y="5145088"/>
          <a:ext cx="334963" cy="65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3" name="Equation" r:id="rId7" imgW="114120" imgH="215640" progId="Equation.3">
                  <p:embed/>
                </p:oleObj>
              </mc:Choice>
              <mc:Fallback>
                <p:oleObj name="Equation" r:id="rId7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8050" y="5145088"/>
                        <a:ext cx="334963" cy="650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419599" y="3611451"/>
                <a:ext cx="4136735" cy="9427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  <m:r>
                        <a:rPr lang="en-US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.</m:t>
                      </m:r>
                      <m:r>
                        <a:rPr lang="en-US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𝟔</m:t>
                      </m:r>
                      <m:r>
                        <a:rPr lang="en-US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𝒈</m:t>
                      </m:r>
                      <m:r>
                        <a:rPr lang="en-US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/</m:t>
                      </m:r>
                      <m:r>
                        <a:rPr lang="en-US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𝒎𝑳</m:t>
                      </m:r>
                      <m:r>
                        <a:rPr lang="en-US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𝒎</m:t>
                          </m:r>
                        </m:num>
                        <m:den>
                          <m: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𝟏𝟎</m:t>
                          </m:r>
                          <m: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𝒎𝑳</m:t>
                          </m:r>
                        </m:den>
                      </m:f>
                      <m:r>
                        <a:rPr lang="en-US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32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9599" y="3611451"/>
                <a:ext cx="4136735" cy="942759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8518235" y="3743980"/>
            <a:ext cx="20354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= 16 g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0" y="0"/>
            <a:ext cx="1005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5791200" y="5127780"/>
            <a:ext cx="2381251" cy="1536700"/>
            <a:chOff x="8064" y="4973"/>
            <a:chExt cx="2736" cy="720"/>
          </a:xfrm>
        </p:grpSpPr>
        <p:sp>
          <p:nvSpPr>
            <p:cNvPr id="8" name="AutoShape 10"/>
            <p:cNvSpPr>
              <a:spLocks noChangeArrowheads="1"/>
            </p:cNvSpPr>
            <p:nvPr/>
          </p:nvSpPr>
          <p:spPr bwMode="auto">
            <a:xfrm>
              <a:off x="9280" y="5243"/>
              <a:ext cx="304" cy="450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6" name="Rectangle 9"/>
            <p:cNvSpPr>
              <a:spLocks noChangeArrowheads="1"/>
            </p:cNvSpPr>
            <p:nvPr/>
          </p:nvSpPr>
          <p:spPr bwMode="auto">
            <a:xfrm>
              <a:off x="8165" y="5153"/>
              <a:ext cx="2534" cy="90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" name="AutoShape 8"/>
            <p:cNvSpPr>
              <a:spLocks noChangeArrowheads="1"/>
            </p:cNvSpPr>
            <p:nvPr/>
          </p:nvSpPr>
          <p:spPr bwMode="auto">
            <a:xfrm>
              <a:off x="8064" y="4973"/>
              <a:ext cx="709" cy="18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8" name="AutoShape 7"/>
            <p:cNvSpPr>
              <a:spLocks noChangeArrowheads="1"/>
            </p:cNvSpPr>
            <p:nvPr/>
          </p:nvSpPr>
          <p:spPr bwMode="auto">
            <a:xfrm>
              <a:off x="10091" y="4973"/>
              <a:ext cx="709" cy="18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5518213" y="4731116"/>
            <a:ext cx="1266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16 g A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293055" y="4696470"/>
            <a:ext cx="1266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16 g B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174321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82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82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82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/>
      <p:bldP spid="5" grpId="0"/>
      <p:bldP spid="21" grpId="0"/>
      <p:bldP spid="2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4820" y="-152400"/>
            <a:ext cx="9052560" cy="533400"/>
          </a:xfrm>
        </p:spPr>
        <p:txBody>
          <a:bodyPr/>
          <a:lstStyle/>
          <a:p>
            <a:r>
              <a:rPr lang="en-US" sz="3200" dirty="0"/>
              <a:t>Bell Work, </a:t>
            </a:r>
            <a:r>
              <a:rPr lang="en-US" sz="3200" dirty="0" smtClean="0"/>
              <a:t>Thursday 4/17/14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76200" y="533400"/>
            <a:ext cx="10134600" cy="6172200"/>
          </a:xfrm>
        </p:spPr>
        <p:txBody>
          <a:bodyPr/>
          <a:lstStyle/>
          <a:p>
            <a:pPr marL="282575" indent="0">
              <a:lnSpc>
                <a:spcPct val="80000"/>
              </a:lnSpc>
              <a:buNone/>
            </a:pPr>
            <a:r>
              <a:rPr lang="en-US" sz="2800" b="1" dirty="0" smtClean="0"/>
              <a:t>Draw the blue section of the graduated cylinders:</a:t>
            </a:r>
          </a:p>
          <a:p>
            <a:pPr marL="796925" indent="-514350">
              <a:lnSpc>
                <a:spcPct val="80000"/>
              </a:lnSpc>
              <a:buFontTx/>
              <a:buAutoNum type="arabicPeriod"/>
            </a:pPr>
            <a:endParaRPr lang="en-US" sz="2800" b="1" dirty="0">
              <a:solidFill>
                <a:srgbClr val="0000CC"/>
              </a:solidFill>
            </a:endParaRPr>
          </a:p>
          <a:p>
            <a:pPr marL="796925" indent="-514350">
              <a:lnSpc>
                <a:spcPct val="80000"/>
              </a:lnSpc>
              <a:buFontTx/>
              <a:buAutoNum type="arabicPeriod"/>
            </a:pPr>
            <a:endParaRPr lang="en-US" sz="2800" b="1" dirty="0" smtClean="0">
              <a:solidFill>
                <a:srgbClr val="0000CC"/>
              </a:solidFill>
            </a:endParaRPr>
          </a:p>
          <a:p>
            <a:pPr marL="796925" indent="-514350">
              <a:lnSpc>
                <a:spcPct val="80000"/>
              </a:lnSpc>
              <a:buFontTx/>
              <a:buAutoNum type="arabicPeriod"/>
            </a:pPr>
            <a:endParaRPr lang="en-US" sz="2800" b="1" dirty="0">
              <a:solidFill>
                <a:srgbClr val="0000CC"/>
              </a:solidFill>
            </a:endParaRPr>
          </a:p>
          <a:p>
            <a:pPr marL="796925" indent="-514350">
              <a:lnSpc>
                <a:spcPct val="80000"/>
              </a:lnSpc>
              <a:buFontTx/>
              <a:buAutoNum type="arabicPeriod"/>
            </a:pPr>
            <a:endParaRPr lang="en-US" sz="2800" b="1" dirty="0" smtClean="0">
              <a:solidFill>
                <a:srgbClr val="0000CC"/>
              </a:solidFill>
            </a:endParaRPr>
          </a:p>
          <a:p>
            <a:pPr marL="796925" indent="-514350">
              <a:lnSpc>
                <a:spcPct val="80000"/>
              </a:lnSpc>
              <a:buFontTx/>
              <a:buAutoNum type="arabicPeriod"/>
            </a:pPr>
            <a:endParaRPr lang="en-US" sz="2800" b="1" dirty="0">
              <a:solidFill>
                <a:srgbClr val="0000CC"/>
              </a:solidFill>
            </a:endParaRPr>
          </a:p>
          <a:p>
            <a:pPr marL="796925" indent="-514350">
              <a:lnSpc>
                <a:spcPct val="80000"/>
              </a:lnSpc>
              <a:buFontTx/>
              <a:buAutoNum type="arabicPeriod"/>
            </a:pPr>
            <a:endParaRPr lang="en-US" sz="2800" b="1" dirty="0" smtClean="0">
              <a:solidFill>
                <a:srgbClr val="0000CC"/>
              </a:solidFill>
            </a:endParaRPr>
          </a:p>
          <a:p>
            <a:pPr marL="796925" indent="-514350">
              <a:lnSpc>
                <a:spcPct val="80000"/>
              </a:lnSpc>
              <a:buFontTx/>
              <a:buAutoNum type="arabicPeriod"/>
            </a:pPr>
            <a:endParaRPr lang="en-US" sz="2800" b="1" dirty="0">
              <a:solidFill>
                <a:srgbClr val="0000CC"/>
              </a:solidFill>
            </a:endParaRPr>
          </a:p>
          <a:p>
            <a:pPr marL="796925" indent="-514350">
              <a:lnSpc>
                <a:spcPct val="80000"/>
              </a:lnSpc>
              <a:buFontTx/>
              <a:buAutoNum type="arabicPeriod"/>
            </a:pPr>
            <a:endParaRPr lang="en-US" sz="2800" b="1" dirty="0" smtClean="0">
              <a:solidFill>
                <a:srgbClr val="0000CC"/>
              </a:solidFill>
            </a:endParaRPr>
          </a:p>
          <a:p>
            <a:pPr marL="796925" indent="-514350">
              <a:lnSpc>
                <a:spcPct val="80000"/>
              </a:lnSpc>
              <a:buFontTx/>
              <a:buAutoNum type="arabicPeriod"/>
            </a:pPr>
            <a:endParaRPr lang="en-US" sz="2800" b="1" dirty="0">
              <a:solidFill>
                <a:srgbClr val="0000CC"/>
              </a:solidFill>
            </a:endParaRPr>
          </a:p>
          <a:p>
            <a:pPr marL="796925" indent="-514350">
              <a:lnSpc>
                <a:spcPct val="80000"/>
              </a:lnSpc>
              <a:buFontTx/>
              <a:buAutoNum type="arabicPeriod"/>
            </a:pPr>
            <a:endParaRPr lang="en-US" sz="2800" b="1" dirty="0" smtClean="0">
              <a:solidFill>
                <a:srgbClr val="0000CC"/>
              </a:solidFill>
            </a:endParaRPr>
          </a:p>
          <a:p>
            <a:pPr marL="796925" indent="-514350">
              <a:lnSpc>
                <a:spcPct val="80000"/>
              </a:lnSpc>
              <a:buFontTx/>
              <a:buAutoNum type="arabicPeriod"/>
            </a:pPr>
            <a:endParaRPr lang="en-US" sz="2800" b="1" dirty="0">
              <a:solidFill>
                <a:srgbClr val="0000CC"/>
              </a:solidFill>
            </a:endParaRPr>
          </a:p>
          <a:p>
            <a:pPr marL="282575" indent="0">
              <a:lnSpc>
                <a:spcPct val="80000"/>
              </a:lnSpc>
              <a:buNone/>
            </a:pPr>
            <a:r>
              <a:rPr lang="en-US" sz="2800" b="1" dirty="0" smtClean="0">
                <a:solidFill>
                  <a:srgbClr val="0000FF"/>
                </a:solidFill>
              </a:rPr>
              <a:t>1. Write down the measurements in mL and uncertainty for  each graduated cylinder.</a:t>
            </a:r>
            <a:r>
              <a:rPr lang="en-US" sz="2800" b="1" dirty="0">
                <a:solidFill>
                  <a:srgbClr val="0000CC"/>
                </a:solidFill>
              </a:rPr>
              <a:t>	</a:t>
            </a:r>
            <a:endParaRPr lang="en-US" sz="2800" b="1" i="1" u="sng" dirty="0">
              <a:latin typeface="Arial Black" pitchFamily="34" charset="0"/>
            </a:endParaRPr>
          </a:p>
          <a:p>
            <a:pPr marL="796925" indent="-514350">
              <a:lnSpc>
                <a:spcPct val="80000"/>
              </a:lnSpc>
              <a:buAutoNum type="alphaLcPeriod" startAt="2"/>
            </a:pPr>
            <a:endParaRPr lang="en-US" sz="2800" b="1" i="1" u="sng" dirty="0">
              <a:latin typeface="Arial Black" pitchFamily="34" charset="0"/>
            </a:endParaRPr>
          </a:p>
          <a:p>
            <a:pPr marL="282575" indent="0">
              <a:lnSpc>
                <a:spcPct val="80000"/>
              </a:lnSpc>
              <a:buFontTx/>
              <a:buNone/>
            </a:pPr>
            <a:r>
              <a:rPr lang="en-US" sz="2800" b="1" dirty="0"/>
              <a:t>	</a:t>
            </a:r>
          </a:p>
          <a:p>
            <a:pPr marL="282575" indent="0">
              <a:lnSpc>
                <a:spcPct val="80000"/>
              </a:lnSpc>
              <a:buFontTx/>
              <a:buNone/>
            </a:pPr>
            <a:r>
              <a:rPr lang="en-US" sz="2800" b="1" dirty="0"/>
              <a:t>	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833111"/>
            <a:ext cx="96774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133600" y="126239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177 ml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41561" y="202439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±2.5 ml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0" y="14351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38.5 ml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2000" y="21971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±0.5 ml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62800" y="167131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2.35 ml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162800" y="2433346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±0.05 ml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" name="Action Button: Forward or Next 1">
            <a:hlinkClick r:id="" action="ppaction://hlinkshowjump?jump=nextslide" highlightClick="1"/>
          </p:cNvPr>
          <p:cNvSpPr/>
          <p:nvPr/>
        </p:nvSpPr>
        <p:spPr>
          <a:xfrm>
            <a:off x="8382000" y="3581400"/>
            <a:ext cx="838200" cy="8382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81600" y="5903893"/>
            <a:ext cx="5486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Uncertainty = ± ½ the minor mark 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64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815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Rectangle 2"/>
          <p:cNvSpPr>
            <a:spLocks noChangeArrowheads="1"/>
          </p:cNvSpPr>
          <p:nvPr/>
        </p:nvSpPr>
        <p:spPr bwMode="auto">
          <a:xfrm>
            <a:off x="7" y="148"/>
            <a:ext cx="9304338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Bell Work, Thursday, Apr 17</a:t>
            </a:r>
            <a:endParaRPr lang="en-US" sz="32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08227" name="Line 3"/>
          <p:cNvSpPr>
            <a:spLocks noChangeShapeType="1"/>
          </p:cNvSpPr>
          <p:nvPr/>
        </p:nvSpPr>
        <p:spPr bwMode="auto">
          <a:xfrm>
            <a:off x="7292976" y="1676400"/>
            <a:ext cx="175895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08228" name="Rectangle 4"/>
          <p:cNvSpPr>
            <a:spLocks noChangeArrowheads="1"/>
          </p:cNvSpPr>
          <p:nvPr/>
        </p:nvSpPr>
        <p:spPr bwMode="auto">
          <a:xfrm>
            <a:off x="7293055" y="1600200"/>
            <a:ext cx="1843089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08229" name="Rectangle 5"/>
          <p:cNvSpPr>
            <a:spLocks noChangeArrowheads="1"/>
          </p:cNvSpPr>
          <p:nvPr/>
        </p:nvSpPr>
        <p:spPr bwMode="auto">
          <a:xfrm>
            <a:off x="4936835" y="2887147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08230" name="Rectangle 6"/>
          <p:cNvSpPr>
            <a:spLocks noChangeArrowheads="1"/>
          </p:cNvSpPr>
          <p:nvPr/>
        </p:nvSpPr>
        <p:spPr bwMode="auto">
          <a:xfrm>
            <a:off x="81" y="411201"/>
            <a:ext cx="10058381" cy="6294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20700" indent="-520700">
              <a:lnSpc>
                <a:spcPct val="90000"/>
              </a:lnSpc>
              <a:spcBef>
                <a:spcPct val="20000"/>
              </a:spcBef>
            </a:pPr>
            <a:r>
              <a:rPr lang="en-US" sz="2800" dirty="0" smtClean="0">
                <a:solidFill>
                  <a:srgbClr val="000000"/>
                </a:solidFill>
              </a:rPr>
              <a:t>2. </a:t>
            </a:r>
            <a:r>
              <a:rPr lang="en-US" sz="2800" b="1" dirty="0">
                <a:solidFill>
                  <a:srgbClr val="0000FF"/>
                </a:solidFill>
              </a:rPr>
              <a:t>See Unit 1 Worksheet 3, Question 4 </a:t>
            </a:r>
            <a:r>
              <a:rPr lang="en-US" sz="2800" b="1" dirty="0" smtClean="0">
                <a:solidFill>
                  <a:srgbClr val="0000FF"/>
                </a:solidFill>
              </a:rPr>
              <a:t>d</a:t>
            </a:r>
            <a:endParaRPr lang="en-US" sz="2800" b="1" dirty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solidFill>
                  <a:srgbClr val="000000"/>
                </a:solidFill>
              </a:rPr>
              <a:t>If </a:t>
            </a:r>
            <a:r>
              <a:rPr lang="en-US" sz="2400" dirty="0">
                <a:solidFill>
                  <a:srgbClr val="000000"/>
                </a:solidFill>
              </a:rPr>
              <a:t>you put </a:t>
            </a:r>
            <a:r>
              <a:rPr lang="en-US" sz="2400" b="1" dirty="0">
                <a:solidFill>
                  <a:srgbClr val="000000"/>
                </a:solidFill>
              </a:rPr>
              <a:t>35.0 mL of B</a:t>
            </a:r>
            <a:r>
              <a:rPr lang="en-US" sz="2400" dirty="0">
                <a:solidFill>
                  <a:srgbClr val="000000"/>
                </a:solidFill>
              </a:rPr>
              <a:t> in one balance pan, what </a:t>
            </a:r>
            <a:r>
              <a:rPr lang="en-US" sz="2400" b="1" dirty="0">
                <a:solidFill>
                  <a:srgbClr val="000000"/>
                </a:solidFill>
              </a:rPr>
              <a:t>volume of A</a:t>
            </a:r>
            <a:r>
              <a:rPr lang="en-US" sz="2400" dirty="0">
                <a:solidFill>
                  <a:srgbClr val="000000"/>
                </a:solidFill>
              </a:rPr>
              <a:t> would you need in the other pan to make it balance?  Explain your reasoning</a:t>
            </a:r>
            <a:r>
              <a:rPr lang="en-US" sz="2400" dirty="0" smtClean="0">
                <a:solidFill>
                  <a:srgbClr val="000000"/>
                </a:solidFill>
              </a:rPr>
              <a:t>.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endParaRPr lang="en-US" sz="2800" dirty="0">
              <a:solidFill>
                <a:srgbClr val="000000"/>
              </a:solidFill>
            </a:endParaRPr>
          </a:p>
          <a:p>
            <a:pPr marL="520700" indent="-520700">
              <a:lnSpc>
                <a:spcPct val="90000"/>
              </a:lnSpc>
              <a:spcBef>
                <a:spcPct val="20000"/>
              </a:spcBef>
            </a:pPr>
            <a:endParaRPr lang="en-US" sz="1000" b="1" dirty="0" smtClean="0">
              <a:solidFill>
                <a:srgbClr val="000000"/>
              </a:solidFill>
            </a:endParaRPr>
          </a:p>
          <a:p>
            <a:pPr marL="520700" indent="-520700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>
                <a:solidFill>
                  <a:srgbClr val="000000"/>
                </a:solidFill>
              </a:rPr>
              <a:t>Density of A: 1.6 g/mL,  Density of B: 0.5 g/mL </a:t>
            </a:r>
          </a:p>
          <a:p>
            <a:pPr marL="520700" indent="-520700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0000"/>
                </a:solidFill>
              </a:rPr>
              <a:t>Density of B = 0.5 g/mL</a:t>
            </a:r>
          </a:p>
          <a:p>
            <a:pPr marL="520700" indent="-520700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0000"/>
                </a:solidFill>
              </a:rPr>
              <a:t>Need to calculate the mass of 35 mL of B.</a:t>
            </a:r>
          </a:p>
          <a:p>
            <a:pPr marL="520700" indent="-520700">
              <a:lnSpc>
                <a:spcPct val="90000"/>
              </a:lnSpc>
              <a:spcBef>
                <a:spcPct val="20000"/>
              </a:spcBef>
            </a:pPr>
            <a:endParaRPr lang="en-US" sz="2800" dirty="0">
              <a:solidFill>
                <a:srgbClr val="FF0000"/>
              </a:solidFill>
            </a:endParaRPr>
          </a:p>
          <a:p>
            <a:pPr marL="520700" indent="-520700">
              <a:lnSpc>
                <a:spcPct val="90000"/>
              </a:lnSpc>
              <a:spcBef>
                <a:spcPct val="20000"/>
              </a:spcBef>
            </a:pPr>
            <a:endParaRPr lang="en-US" sz="2800" b="1" dirty="0" smtClean="0">
              <a:solidFill>
                <a:srgbClr val="000000"/>
              </a:solidFill>
            </a:endParaRPr>
          </a:p>
          <a:p>
            <a:pPr marL="520700" indent="-520700">
              <a:lnSpc>
                <a:spcPct val="90000"/>
              </a:lnSpc>
              <a:spcBef>
                <a:spcPct val="20000"/>
              </a:spcBef>
            </a:pPr>
            <a:endParaRPr lang="en-US" sz="2800" dirty="0">
              <a:solidFill>
                <a:srgbClr val="000000"/>
              </a:solidFill>
            </a:endParaRPr>
          </a:p>
          <a:p>
            <a:pPr marL="520700" indent="-520700">
              <a:lnSpc>
                <a:spcPct val="90000"/>
              </a:lnSpc>
              <a:spcBef>
                <a:spcPct val="20000"/>
              </a:spcBef>
            </a:pPr>
            <a:endParaRPr lang="en-US" sz="2800" dirty="0" smtClean="0">
              <a:solidFill>
                <a:srgbClr val="000000"/>
              </a:solidFill>
              <a:latin typeface="Arial" pitchFamily="34" charset="0"/>
              <a:sym typeface="Wingdings" pitchFamily="2" charset="2"/>
            </a:endParaRPr>
          </a:p>
        </p:txBody>
      </p:sp>
      <p:graphicFrame>
        <p:nvGraphicFramePr>
          <p:cNvPr id="1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217211"/>
              </p:ext>
            </p:extLst>
          </p:nvPr>
        </p:nvGraphicFramePr>
        <p:xfrm>
          <a:off x="152400" y="3139724"/>
          <a:ext cx="1511300" cy="14144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35" name="Equation" r:id="rId5" imgW="431640" imgH="393480" progId="Equation.3">
                  <p:embed/>
                </p:oleObj>
              </mc:Choice>
              <mc:Fallback>
                <p:oleObj name="Equation" r:id="rId5" imgW="4316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3139724"/>
                        <a:ext cx="1511300" cy="14144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4195467"/>
              </p:ext>
            </p:extLst>
          </p:nvPr>
        </p:nvGraphicFramePr>
        <p:xfrm>
          <a:off x="2178050" y="5145088"/>
          <a:ext cx="334963" cy="65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36" name="Equation" r:id="rId7" imgW="114120" imgH="215640" progId="Equation.3">
                  <p:embed/>
                </p:oleObj>
              </mc:Choice>
              <mc:Fallback>
                <p:oleObj name="Equation" r:id="rId7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8050" y="5145088"/>
                        <a:ext cx="334963" cy="650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963000" y="3341792"/>
                <a:ext cx="4136735" cy="7491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b="1" dirty="0" smtClean="0">
                    <a:solidFill>
                      <a:srgbClr val="FF0000"/>
                    </a:solidFill>
                  </a:rPr>
                  <a:t>0.5 </a:t>
                </a:r>
                <a14:m>
                  <m:oMath xmlns:m="http://schemas.openxmlformats.org/officeDocument/2006/math">
                    <m:r>
                      <a:rPr lang="en-US" sz="3200" b="1" i="1" smtClean="0">
                        <a:solidFill>
                          <a:srgbClr val="FF0000"/>
                        </a:solidFill>
                        <a:latin typeface="Cambria Math"/>
                      </a:rPr>
                      <m:t>𝒈</m:t>
                    </m:r>
                    <m:r>
                      <a:rPr lang="en-US" sz="3200" b="1" i="1" smtClean="0">
                        <a:solidFill>
                          <a:srgbClr val="FF0000"/>
                        </a:solidFill>
                        <a:latin typeface="Cambria Math"/>
                      </a:rPr>
                      <m:t>/</m:t>
                    </m:r>
                    <m:r>
                      <a:rPr lang="en-US" sz="3200" b="1" i="1" smtClean="0">
                        <a:solidFill>
                          <a:srgbClr val="FF0000"/>
                        </a:solidFill>
                        <a:latin typeface="Cambria Math"/>
                      </a:rPr>
                      <m:t>𝒎𝑳</m:t>
                    </m:r>
                    <m:r>
                      <a:rPr lang="en-US" sz="3200" b="1" i="1" smtClean="0">
                        <a:solidFill>
                          <a:srgbClr val="FF0000"/>
                        </a:solidFill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𝒎</m:t>
                        </m:r>
                      </m:num>
                      <m:den>
                        <m:r>
                          <a:rPr lang="en-US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𝟑𝟓</m:t>
                        </m:r>
                        <m:r>
                          <a:rPr lang="en-US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𝒎𝑳</m:t>
                        </m:r>
                      </m:den>
                    </m:f>
                    <m:r>
                      <a:rPr lang="en-US" sz="3200" b="1" i="1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en-US" sz="32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3000" y="3341792"/>
                <a:ext cx="4136735" cy="749179"/>
              </a:xfrm>
              <a:prstGeom prst="rect">
                <a:avLst/>
              </a:prstGeom>
              <a:blipFill rotWithShape="1">
                <a:blip r:embed="rId9"/>
                <a:stretch>
                  <a:fillRect l="-3682" t="-4065" b="-10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6096384" y="3543181"/>
            <a:ext cx="20354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= 17.5 g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0" y="0"/>
            <a:ext cx="1005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7208844" y="2790051"/>
            <a:ext cx="2381251" cy="1536700"/>
            <a:chOff x="8064" y="4973"/>
            <a:chExt cx="2736" cy="720"/>
          </a:xfrm>
        </p:grpSpPr>
        <p:sp>
          <p:nvSpPr>
            <p:cNvPr id="8" name="AutoShape 10"/>
            <p:cNvSpPr>
              <a:spLocks noChangeArrowheads="1"/>
            </p:cNvSpPr>
            <p:nvPr/>
          </p:nvSpPr>
          <p:spPr bwMode="auto">
            <a:xfrm>
              <a:off x="9280" y="5243"/>
              <a:ext cx="304" cy="450"/>
            </a:xfrm>
            <a:prstGeom prst="triangle">
              <a:avLst>
                <a:gd name="adj" fmla="val 50000"/>
              </a:avLst>
            </a:prstGeom>
            <a:solidFill>
              <a:srgbClr val="96969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6" name="Rectangle 9"/>
            <p:cNvSpPr>
              <a:spLocks noChangeArrowheads="1"/>
            </p:cNvSpPr>
            <p:nvPr/>
          </p:nvSpPr>
          <p:spPr bwMode="auto">
            <a:xfrm>
              <a:off x="8165" y="5153"/>
              <a:ext cx="2534" cy="90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" name="AutoShape 8"/>
            <p:cNvSpPr>
              <a:spLocks noChangeArrowheads="1"/>
            </p:cNvSpPr>
            <p:nvPr/>
          </p:nvSpPr>
          <p:spPr bwMode="auto">
            <a:xfrm>
              <a:off x="8064" y="4973"/>
              <a:ext cx="709" cy="18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8" name="AutoShape 7"/>
            <p:cNvSpPr>
              <a:spLocks noChangeArrowheads="1"/>
            </p:cNvSpPr>
            <p:nvPr/>
          </p:nvSpPr>
          <p:spPr bwMode="auto">
            <a:xfrm>
              <a:off x="10091" y="4973"/>
              <a:ext cx="709" cy="18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8399469" y="2328386"/>
            <a:ext cx="1463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17.5 g B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9731" y="2328386"/>
            <a:ext cx="1499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17.5 g </a:t>
            </a:r>
            <a:r>
              <a:rPr lang="en-US" sz="2400" b="1" dirty="0" smtClean="0">
                <a:solidFill>
                  <a:srgbClr val="0000FF"/>
                </a:solidFill>
              </a:rPr>
              <a:t>A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16165" y="4326752"/>
            <a:ext cx="9906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The question asked for the volume of A, so calculate the volume of 17.5 g</a:t>
            </a:r>
            <a:endParaRPr lang="en-US" sz="2800" b="1" dirty="0">
              <a:solidFill>
                <a:srgbClr val="0000FF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3265986"/>
              </p:ext>
            </p:extLst>
          </p:nvPr>
        </p:nvGraphicFramePr>
        <p:xfrm>
          <a:off x="38181" y="5133320"/>
          <a:ext cx="1511300" cy="1414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37" name="Equation" r:id="rId10" imgW="419218" imgH="380876" progId="Equation.3">
                  <p:embed/>
                </p:oleObj>
              </mc:Choice>
              <mc:Fallback>
                <p:oleObj name="Equation" r:id="rId10" imgW="419218" imgH="38087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81" y="5133320"/>
                        <a:ext cx="1511300" cy="1414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1752600" y="5163917"/>
            <a:ext cx="2667000" cy="1557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800" b="1" dirty="0" smtClean="0">
                <a:solidFill>
                  <a:srgbClr val="000000"/>
                </a:solidFill>
                <a:latin typeface="Arial"/>
              </a:rPr>
              <a:t>m =</a:t>
            </a:r>
            <a:r>
              <a:rPr lang="en-US" sz="28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Arial"/>
                <a:cs typeface="Times New Roman" pitchFamily="18" charset="0"/>
              </a:rPr>
              <a:t>17.5g </a:t>
            </a:r>
            <a:endParaRPr lang="en-US" sz="2800" dirty="0" smtClean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800" b="1" dirty="0" smtClean="0">
                <a:solidFill>
                  <a:srgbClr val="000000"/>
                </a:solidFill>
                <a:latin typeface="Arial"/>
              </a:rPr>
              <a:t>V =</a:t>
            </a:r>
            <a:r>
              <a:rPr lang="en-US" sz="28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Arial"/>
                <a:cs typeface="Times New Roman" pitchFamily="18" charset="0"/>
              </a:rPr>
              <a:t>?</a:t>
            </a:r>
            <a:endParaRPr lang="en-US" sz="2800" dirty="0" smtClean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800" b="1" dirty="0" smtClean="0">
                <a:solidFill>
                  <a:srgbClr val="000000"/>
                </a:solidFill>
                <a:latin typeface="Arial"/>
              </a:rPr>
              <a:t>D = </a:t>
            </a:r>
            <a:r>
              <a:rPr lang="en-US" sz="2800" dirty="0" smtClean="0">
                <a:solidFill>
                  <a:srgbClr val="000000"/>
                </a:solidFill>
                <a:latin typeface="Arial"/>
                <a:cs typeface="Times New Roman" pitchFamily="18" charset="0"/>
              </a:rPr>
              <a:t>1.6 g/ mL</a:t>
            </a:r>
            <a:r>
              <a:rPr lang="en-US" sz="2800" dirty="0" smtClean="0">
                <a:solidFill>
                  <a:srgbClr val="000000"/>
                </a:solidFill>
                <a:latin typeface="Arial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3922799" y="5410200"/>
                <a:ext cx="4136735" cy="10257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  <m:r>
                        <a:rPr lang="en-US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.</m:t>
                      </m:r>
                      <m:r>
                        <a:rPr lang="en-US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𝟔</m:t>
                      </m:r>
                      <m:r>
                        <a:rPr lang="en-US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𝒈</m:t>
                      </m:r>
                      <m:r>
                        <a:rPr lang="en-US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/</m:t>
                      </m:r>
                      <m:r>
                        <a:rPr lang="en-US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𝒎𝑳</m:t>
                      </m:r>
                      <m:r>
                        <a:rPr lang="en-US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𝟏𝟕</m:t>
                          </m:r>
                          <m: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  <m: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𝒈</m:t>
                          </m:r>
                        </m:num>
                        <m:den>
                          <m: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𝑽</m:t>
                          </m:r>
                        </m:den>
                      </m:f>
                      <m:r>
                        <a:rPr lang="en-US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32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2799" y="5410200"/>
                <a:ext cx="4136735" cy="102573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8021435" y="5542729"/>
            <a:ext cx="20354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= 10.9 mL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725757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82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82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82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1" grpId="0"/>
      <p:bldP spid="29" grpId="0"/>
      <p:bldP spid="2" grpId="0"/>
      <p:bldP spid="23" grpId="0"/>
      <p:bldP spid="24" grpId="0"/>
      <p:bldP spid="2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823" y="8479"/>
            <a:ext cx="9522585" cy="658037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0000FF"/>
                </a:solidFill>
              </a:rPr>
              <a:t> Worksheet </a:t>
            </a:r>
            <a:r>
              <a:rPr lang="en-US" b="1" dirty="0">
                <a:solidFill>
                  <a:srgbClr val="0000FF"/>
                </a:solidFill>
              </a:rPr>
              <a:t>3 </a:t>
            </a:r>
            <a:r>
              <a:rPr lang="en-US" b="1" dirty="0" smtClean="0">
                <a:solidFill>
                  <a:srgbClr val="0000FF"/>
                </a:solidFill>
              </a:rPr>
              <a:t>		     Worksheet 4</a:t>
            </a:r>
            <a:endParaRPr lang="en-US" b="1" dirty="0">
              <a:solidFill>
                <a:srgbClr val="0000FF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9604093"/>
              </p:ext>
            </p:extLst>
          </p:nvPr>
        </p:nvGraphicFramePr>
        <p:xfrm>
          <a:off x="533400" y="838200"/>
          <a:ext cx="9051926" cy="5535988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559990"/>
                <a:gridCol w="3638670"/>
                <a:gridCol w="3853266"/>
              </a:tblGrid>
              <a:tr h="52411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 Problem 4 f</a:t>
                      </a:r>
                      <a:endParaRPr kumimoji="0" lang="en-US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414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Blue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Problem 5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Everyone: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Pink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 Problem 6</a:t>
                      </a:r>
                      <a:endParaRPr lang="en-US" sz="2400" b="1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800" b="1" kern="1200" dirty="0" smtClean="0">
                          <a:solidFill>
                            <a:srgbClr val="CC0099"/>
                          </a:solidFill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Problems 2, 4, 6</a:t>
                      </a:r>
                      <a:endParaRPr lang="en-US" sz="2800" b="1" kern="1200" dirty="0">
                        <a:solidFill>
                          <a:srgbClr val="CC0099"/>
                        </a:solidFill>
                        <a:latin typeface="Arial Black" panose="020B0A040201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Orange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    </a:t>
                      </a:r>
                      <a:r>
                        <a:rPr lang="en-US" sz="2400" b="1" dirty="0" smtClean="0">
                          <a:solidFill>
                            <a:srgbClr val="006600"/>
                          </a:solidFill>
                        </a:rPr>
                        <a:t>Problem 7</a:t>
                      </a:r>
                      <a:endParaRPr lang="en-US" sz="2400" b="1" dirty="0">
                        <a:solidFill>
                          <a:srgbClr val="006600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2400" b="1" dirty="0">
                        <a:solidFill>
                          <a:srgbClr val="006600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Green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en-US" sz="24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Problem 8</a:t>
                      </a:r>
                      <a:endParaRPr lang="en-US" sz="24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`</a:t>
                      </a:r>
                      <a:endParaRPr lang="en-US" sz="24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White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Problem 7</a:t>
                      </a:r>
                      <a:endParaRPr lang="en-US" sz="24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24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Yellow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kumimoji="0" lang="en-US" sz="24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Problem 8</a:t>
                      </a:r>
                      <a:endParaRPr lang="en-US" sz="24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24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Brown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Problem 5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400" smtClean="0"/>
                        <a:t>Grey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Problem 4 f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70164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Purple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Problem 6</a:t>
                      </a:r>
                      <a:endPara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865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823" y="8479"/>
            <a:ext cx="9522585" cy="658037"/>
          </a:xfrm>
        </p:spPr>
        <p:txBody>
          <a:bodyPr/>
          <a:lstStyle/>
          <a:p>
            <a:r>
              <a:rPr lang="en-US" b="1" dirty="0" smtClean="0">
                <a:solidFill>
                  <a:srgbClr val="0000FF"/>
                </a:solidFill>
              </a:rPr>
              <a:t>Whiteboards- Worksheet 4</a:t>
            </a:r>
            <a:endParaRPr lang="en-US" b="1" dirty="0">
              <a:solidFill>
                <a:srgbClr val="0000FF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4618725"/>
              </p:ext>
            </p:extLst>
          </p:nvPr>
        </p:nvGraphicFramePr>
        <p:xfrm>
          <a:off x="533400" y="838200"/>
          <a:ext cx="9051926" cy="5535988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559990"/>
                <a:gridCol w="7491936"/>
              </a:tblGrid>
              <a:tr h="52411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Problem 5</a:t>
                      </a:r>
                      <a:endParaRPr kumimoji="0" lang="en-US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414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Blue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Problem 2</a:t>
                      </a:r>
                    </a:p>
                  </a:txBody>
                  <a:tcPr/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Pink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Problem 4</a:t>
                      </a:r>
                      <a:endParaRPr lang="en-US" sz="2400" b="1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Orange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006600"/>
                          </a:solidFill>
                        </a:rPr>
                        <a:t>Problem 8</a:t>
                      </a:r>
                      <a:endParaRPr lang="en-US" sz="2400" b="1" dirty="0">
                        <a:solidFill>
                          <a:srgbClr val="006600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Green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Problem 6, 7</a:t>
                      </a:r>
                      <a:endParaRPr lang="en-US" sz="24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White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Problem 8</a:t>
                      </a:r>
                      <a:endParaRPr lang="en-US" sz="2400" b="1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Yellow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Problem 6, 7</a:t>
                      </a:r>
                      <a:endPara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Brown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1200" noProof="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Problem 4</a:t>
                      </a:r>
                    </a:p>
                  </a:txBody>
                  <a:tcPr/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400" smtClean="0"/>
                        <a:t>Grey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Problem 5,</a:t>
                      </a:r>
                    </a:p>
                  </a:txBody>
                  <a:tcPr/>
                </a:tc>
              </a:tr>
              <a:tr h="70164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Purple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Problem 2</a:t>
                      </a:r>
                      <a:endPara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491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4800615"/>
            <a:ext cx="10058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fontAlgn="auto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sz="28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the silver metal, what does a slope of 1.97 g/ mL mean ? 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sz="28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density? What does the slope or the line represent?</a:t>
            </a:r>
          </a:p>
          <a:p>
            <a:pPr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What does the y-intercept of </a:t>
            </a:r>
            <a:r>
              <a:rPr lang="en-US" sz="2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0.485 mean? </a:t>
            </a:r>
            <a:r>
              <a:rPr lang="en-US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Hint: write the x, y coordinates.</a:t>
            </a:r>
          </a:p>
          <a:p>
            <a:pPr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What is negligible?</a:t>
            </a:r>
            <a:endParaRPr lang="en-US" sz="28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133"/>
            <a:ext cx="9555163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dirty="0">
                <a:solidFill>
                  <a:srgbClr val="000000"/>
                </a:solidFill>
              </a:rPr>
              <a:t>Bell Work, </a:t>
            </a:r>
            <a:r>
              <a:rPr lang="en-US" sz="3200" dirty="0">
                <a:solidFill>
                  <a:srgbClr val="000000"/>
                </a:solidFill>
                <a:latin typeface="Arial" pitchFamily="34" charset="0"/>
              </a:rPr>
              <a:t>Monday, April 7, 2014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5831" y="548626"/>
            <a:ext cx="19586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Sketch the graph</a:t>
            </a:r>
            <a:endParaRPr lang="en-US" sz="2800" b="1" dirty="0">
              <a:solidFill>
                <a:srgbClr val="000000"/>
              </a:solidFill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1172317"/>
              </p:ext>
            </p:extLst>
          </p:nvPr>
        </p:nvGraphicFramePr>
        <p:xfrm>
          <a:off x="2819406" y="381003"/>
          <a:ext cx="7138306" cy="4495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1" name="Straight Connector 10"/>
          <p:cNvCxnSpPr/>
          <p:nvPr/>
        </p:nvCxnSpPr>
        <p:spPr bwMode="auto">
          <a:xfrm>
            <a:off x="5381767" y="1295400"/>
            <a:ext cx="1143000" cy="0"/>
          </a:xfrm>
          <a:prstGeom prst="line">
            <a:avLst/>
          </a:prstGeom>
          <a:solidFill>
            <a:schemeClr val="accent1"/>
          </a:solidFill>
          <a:ln w="53975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5562607" y="1377412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1</a:t>
            </a:r>
            <a:endParaRPr lang="en-US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8488417"/>
              </p:ext>
            </p:extLst>
          </p:nvPr>
        </p:nvGraphicFramePr>
        <p:xfrm>
          <a:off x="334057" y="2514600"/>
          <a:ext cx="2362200" cy="1501140"/>
        </p:xfrm>
        <a:graphic>
          <a:graphicData uri="http://schemas.openxmlformats.org/drawingml/2006/table">
            <a:tbl>
              <a:tblPr/>
              <a:tblGrid>
                <a:gridCol w="1342810"/>
                <a:gridCol w="1019390"/>
              </a:tblGrid>
              <a:tr h="25717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effectLst/>
                          <a:latin typeface="Arial"/>
                        </a:rPr>
                        <a:t>Volume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effectLst/>
                          <a:latin typeface="Arial"/>
                        </a:rPr>
                        <a:t>Mass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effectLst/>
                          <a:latin typeface="Arial"/>
                        </a:rPr>
                        <a:t>2.8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effectLst/>
                          <a:latin typeface="Arial"/>
                        </a:rPr>
                        <a:t>5.78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effectLst/>
                          <a:latin typeface="Arial"/>
                        </a:rPr>
                        <a:t>7.78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effectLst/>
                          <a:latin typeface="Arial"/>
                        </a:rPr>
                        <a:t>11.69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1883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/>
          <p:cNvSpPr>
            <a:spLocks noChangeArrowheads="1"/>
          </p:cNvSpPr>
          <p:nvPr/>
        </p:nvSpPr>
        <p:spPr bwMode="auto">
          <a:xfrm>
            <a:off x="0" y="148"/>
            <a:ext cx="9304338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kern="0" dirty="0">
                <a:solidFill>
                  <a:srgbClr val="000000"/>
                </a:solidFill>
                <a:latin typeface="Arial"/>
              </a:rPr>
              <a:t>Bell Work, Monday, 4/28/14 </a:t>
            </a:r>
            <a:endParaRPr lang="en-US" sz="32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0275" name="Line 3"/>
          <p:cNvSpPr>
            <a:spLocks noChangeShapeType="1"/>
          </p:cNvSpPr>
          <p:nvPr/>
        </p:nvSpPr>
        <p:spPr bwMode="auto">
          <a:xfrm>
            <a:off x="7292976" y="1676400"/>
            <a:ext cx="175895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0276" name="Rectangle 4"/>
          <p:cNvSpPr>
            <a:spLocks noChangeArrowheads="1"/>
          </p:cNvSpPr>
          <p:nvPr/>
        </p:nvSpPr>
        <p:spPr bwMode="auto">
          <a:xfrm>
            <a:off x="7293055" y="1600200"/>
            <a:ext cx="1843089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0277" name="Rectangle 5"/>
          <p:cNvSpPr>
            <a:spLocks noChangeArrowheads="1"/>
          </p:cNvSpPr>
          <p:nvPr/>
        </p:nvSpPr>
        <p:spPr bwMode="auto">
          <a:xfrm>
            <a:off x="4936835" y="2887147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0278" name="Rectangle 6"/>
          <p:cNvSpPr>
            <a:spLocks noChangeArrowheads="1"/>
          </p:cNvSpPr>
          <p:nvPr/>
        </p:nvSpPr>
        <p:spPr bwMode="auto">
          <a:xfrm>
            <a:off x="81" y="390821"/>
            <a:ext cx="9906001" cy="6395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14350" lvl="1" indent="-514350">
              <a:lnSpc>
                <a:spcPct val="90000"/>
              </a:lnSpc>
              <a:spcBef>
                <a:spcPct val="20000"/>
              </a:spcBef>
              <a:buFont typeface="+mj-lt"/>
              <a:buAutoNum type="arabicPeriod" startAt="2"/>
            </a:pPr>
            <a:r>
              <a:rPr lang="en-US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Matching: </a:t>
            </a:r>
            <a:r>
              <a:rPr lang="en-US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contracts, expands</a:t>
            </a:r>
            <a:endParaRPr lang="en-US" sz="2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When a liquid or gas is heated it __________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When a liquid or gas is </a:t>
            </a:r>
            <a:r>
              <a:rPr lang="en-US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cooled it __________</a:t>
            </a:r>
            <a:endParaRPr lang="en-US" sz="1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3. Explain </a:t>
            </a:r>
            <a:r>
              <a:rPr lang="en-US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why the </a:t>
            </a:r>
            <a:r>
              <a:rPr lang="en-US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mercury or alcohol level </a:t>
            </a:r>
            <a:r>
              <a:rPr lang="en-US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 a thermometer rises when it is placed in a warmer fluid. (3-step process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Step 1: energy transfer (hot to cold or cold to hot?)</a:t>
            </a:r>
          </a:p>
          <a:p>
            <a:pPr marL="0"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Step 2:  speed</a:t>
            </a:r>
          </a:p>
          <a:p>
            <a:pPr marL="0"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Step 3: hint: </a:t>
            </a:r>
            <a:r>
              <a:rPr lang="en-US" sz="28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see #2</a:t>
            </a:r>
            <a:endParaRPr lang="en-US" sz="2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Resulting in:</a:t>
            </a:r>
            <a:endParaRPr lang="en-US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Explain why the mercury or alcohol </a:t>
            </a:r>
            <a:r>
              <a:rPr lang="en-US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level </a:t>
            </a:r>
            <a:r>
              <a:rPr lang="en-US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 a thermometer </a:t>
            </a:r>
            <a:r>
              <a:rPr lang="en-US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falls when </a:t>
            </a:r>
            <a:r>
              <a:rPr lang="en-US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it is placed in a </a:t>
            </a:r>
            <a:r>
              <a:rPr lang="en-US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colder fluid</a:t>
            </a:r>
            <a:r>
              <a:rPr lang="en-US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Use the 3-step process from #3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>
              <a:lnSpc>
                <a:spcPct val="90000"/>
              </a:lnSpc>
              <a:spcBef>
                <a:spcPct val="20000"/>
              </a:spcBef>
            </a:pPr>
            <a:endParaRPr lang="en-US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2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b="1" dirty="0">
              <a:solidFill>
                <a:srgbClr val="0000FF"/>
              </a:solidFill>
              <a:latin typeface="Arial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00CC"/>
                </a:solidFill>
                <a:latin typeface="Arial" pitchFamily="34" charset="0"/>
              </a:rPr>
              <a:t> </a:t>
            </a:r>
            <a:endParaRPr lang="en-US" sz="32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473700" y="762000"/>
            <a:ext cx="2571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expands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73699" y="1338590"/>
            <a:ext cx="2571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contracts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91012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02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02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02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02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Rectangle 2"/>
          <p:cNvSpPr>
            <a:spLocks noChangeArrowheads="1"/>
          </p:cNvSpPr>
          <p:nvPr/>
        </p:nvSpPr>
        <p:spPr bwMode="auto">
          <a:xfrm>
            <a:off x="7" y="478"/>
            <a:ext cx="9304338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Bell Work, </a:t>
            </a:r>
            <a:r>
              <a:rPr lang="en-US" sz="3200" dirty="0">
                <a:solidFill>
                  <a:srgbClr val="000000"/>
                </a:solidFill>
                <a:latin typeface="Arial" pitchFamily="34" charset="0"/>
              </a:rPr>
              <a:t>April 7, 2014</a:t>
            </a:r>
          </a:p>
        </p:txBody>
      </p:sp>
      <p:sp>
        <p:nvSpPr>
          <p:cNvPr id="308227" name="Line 3"/>
          <p:cNvSpPr>
            <a:spLocks noChangeShapeType="1"/>
          </p:cNvSpPr>
          <p:nvPr/>
        </p:nvSpPr>
        <p:spPr bwMode="auto">
          <a:xfrm>
            <a:off x="7292976" y="1676400"/>
            <a:ext cx="175895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08228" name="Rectangle 4"/>
          <p:cNvSpPr>
            <a:spLocks noChangeArrowheads="1"/>
          </p:cNvSpPr>
          <p:nvPr/>
        </p:nvSpPr>
        <p:spPr bwMode="auto">
          <a:xfrm>
            <a:off x="7293123" y="1600200"/>
            <a:ext cx="1843089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08229" name="Rectangle 5"/>
          <p:cNvSpPr>
            <a:spLocks noChangeArrowheads="1"/>
          </p:cNvSpPr>
          <p:nvPr/>
        </p:nvSpPr>
        <p:spPr bwMode="auto">
          <a:xfrm>
            <a:off x="4936835" y="2887147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08230" name="Rectangle 6"/>
          <p:cNvSpPr>
            <a:spLocks noChangeArrowheads="1"/>
          </p:cNvSpPr>
          <p:nvPr/>
        </p:nvSpPr>
        <p:spPr bwMode="auto">
          <a:xfrm>
            <a:off x="38392" y="411165"/>
            <a:ext cx="9906001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20700" indent="-5207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00CC"/>
                </a:solidFill>
                <a:latin typeface="Arial" pitchFamily="34" charset="0"/>
              </a:rPr>
              <a:t> </a:t>
            </a:r>
            <a:endParaRPr lang="en-US" sz="3200" dirty="0">
              <a:solidFill>
                <a:srgbClr val="000000"/>
              </a:solidFill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-31384" y="3441545"/>
                <a:ext cx="10242189" cy="30418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900"/>
                  </a:lnSpc>
                  <a:spcAft>
                    <a:spcPts val="600"/>
                  </a:spcAft>
                </a:pPr>
                <a:r>
                  <a:rPr lang="en-US" sz="2800" b="1" dirty="0" smtClean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2. </a:t>
                </a:r>
                <a:r>
                  <a:rPr lang="en-US" sz="2800" b="1" dirty="0" smtClean="0">
                    <a:latin typeface="Times New Roman" pitchFamily="18" charset="0"/>
                    <a:cs typeface="Times New Roman" pitchFamily="18" charset="0"/>
                  </a:rPr>
                  <a:t>What is density? Slope?</a:t>
                </a:r>
              </a:p>
              <a:p>
                <a:pPr>
                  <a:lnSpc>
                    <a:spcPts val="2600"/>
                  </a:lnSpc>
                  <a:spcAft>
                    <a:spcPts val="0"/>
                  </a:spcAft>
                </a:pPr>
                <a:r>
                  <a:rPr lang="en-US" sz="28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Density  (D) is the amount of mass (m) in each unit of volume (V). </a:t>
                </a:r>
                <a:r>
                  <a:rPr lang="en-US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In this case, each 1 mL of volume contains 1.97 g of mass.  </a:t>
                </a:r>
              </a:p>
              <a:p>
                <a:pPr>
                  <a:lnSpc>
                    <a:spcPts val="2900"/>
                  </a:lnSpc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n-US" sz="28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Slope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8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𝒓𝒊𝒔𝒆</m:t>
                        </m:r>
                      </m:num>
                      <m:den>
                        <m:r>
                          <a:rPr lang="en-US" sz="28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𝒓𝒖𝒏</m:t>
                        </m:r>
                      </m:den>
                    </m:f>
                  </m:oMath>
                </a14:m>
                <a:r>
                  <a:rPr lang="en-US" sz="28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8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𝒚</m:t>
                        </m:r>
                      </m:num>
                      <m:den>
                        <m:r>
                          <a:rPr lang="en-US" sz="28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sz="28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= </a:t>
                </a:r>
                <a:endParaRPr lang="en-US" sz="28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n-US" sz="2400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 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What does the y-intercept of 0.485 mean?</a:t>
                </a:r>
                <a:endParaRPr lang="en-US" sz="2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sz="28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When the volume is zero, the mass = 0.4855 g 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sz="2800" b="1" dirty="0" smtClean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4. </a:t>
                </a:r>
                <a:r>
                  <a:rPr 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What is negligible?</a:t>
                </a:r>
                <a:endParaRPr lang="en-US" sz="28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1390" y="3441537"/>
                <a:ext cx="10242189" cy="3041858"/>
              </a:xfrm>
              <a:prstGeom prst="rect">
                <a:avLst/>
              </a:prstGeom>
              <a:blipFill rotWithShape="1">
                <a:blip r:embed="rId4"/>
                <a:stretch>
                  <a:fillRect l="-1250" t="-3808" r="-893" b="-4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-19649" y="312523"/>
            <a:ext cx="421066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piece of silver metal, what does a slope of </a:t>
            </a:r>
            <a:r>
              <a:rPr 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1.97 </a:t>
            </a:r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</a:t>
            </a:r>
            <a:r>
              <a:rPr 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mL has a mass of 1.97 g. Every time the volume changes by 1 mL, the mass changes by 1.97 g.</a:t>
            </a:r>
            <a:endParaRPr lang="en-US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590816" y="4441214"/>
                <a:ext cx="1507835" cy="7302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𝒎𝒂𝒔𝒔</m:t>
                          </m:r>
                        </m:num>
                        <m:den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𝒗𝒐𝒍𝒖𝒎𝒆</m:t>
                          </m:r>
                        </m:den>
                      </m:f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0800" y="4441214"/>
                <a:ext cx="1507835" cy="73020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3937489" y="4544704"/>
            <a:ext cx="507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=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13529" y="4575511"/>
            <a:ext cx="1616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Density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70790" y="5140665"/>
            <a:ext cx="43400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C00CC"/>
                </a:solidFill>
              </a:rPr>
              <a:t>Coordinates (</a:t>
            </a:r>
            <a:r>
              <a:rPr lang="en-US" sz="2400" b="1" dirty="0" err="1" smtClean="0">
                <a:solidFill>
                  <a:srgbClr val="CC00CC"/>
                </a:solidFill>
              </a:rPr>
              <a:t>x,y</a:t>
            </a:r>
            <a:r>
              <a:rPr lang="en-US" sz="2400" b="1" dirty="0" smtClean="0">
                <a:solidFill>
                  <a:srgbClr val="CC00CC"/>
                </a:solidFill>
              </a:rPr>
              <a:t>) = (0, 0.485)</a:t>
            </a:r>
            <a:endParaRPr lang="en-US" sz="2400" b="1" dirty="0">
              <a:solidFill>
                <a:srgbClr val="CC00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85149" y="5867415"/>
            <a:ext cx="63245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b="1" dirty="0">
                <a:solidFill>
                  <a:srgbClr val="FF0000"/>
                </a:solidFill>
                <a:latin typeface="Century Schoolbook"/>
                <a:ea typeface="Times New Roman"/>
                <a:cs typeface="Times New Roman"/>
              </a:rPr>
              <a:t>Insignificant or a value of zero</a:t>
            </a:r>
            <a:r>
              <a:rPr lang="en-US" b="1" dirty="0">
                <a:solidFill>
                  <a:srgbClr val="FF0000"/>
                </a:solidFill>
                <a:latin typeface="Century Schoolbook"/>
                <a:ea typeface="Times New Roman"/>
                <a:cs typeface="Times New Roman"/>
              </a:rPr>
              <a:t>.</a:t>
            </a:r>
            <a:endParaRPr lang="en-US" dirty="0">
              <a:solidFill>
                <a:srgbClr val="000000"/>
              </a:solidFill>
              <a:latin typeface="Century Schoolbook"/>
              <a:ea typeface="Times New Roman"/>
              <a:cs typeface="Times New Roman"/>
            </a:endParaRP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867666" y="4155751"/>
            <a:ext cx="2343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C00CC"/>
                </a:solidFill>
                <a:latin typeface="Arial Black" panose="020B0A04020102020204" pitchFamily="34" charset="0"/>
                <a:cs typeface="Times New Roman" pitchFamily="18" charset="0"/>
              </a:rPr>
              <a:t>D = </a:t>
            </a:r>
            <a:r>
              <a:rPr lang="en-US" sz="2800" b="1" dirty="0" smtClean="0">
                <a:solidFill>
                  <a:srgbClr val="CC00CC"/>
                </a:solidFill>
                <a:latin typeface="Arial Black" panose="020B0A04020102020204" pitchFamily="34" charset="0"/>
                <a:cs typeface="Times New Roman" pitchFamily="18" charset="0"/>
              </a:rPr>
              <a:t>m/v</a:t>
            </a:r>
            <a:endParaRPr lang="en-US" sz="2800" b="1" dirty="0">
              <a:solidFill>
                <a:srgbClr val="CC00CC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446608"/>
              </p:ext>
            </p:extLst>
          </p:nvPr>
        </p:nvGraphicFramePr>
        <p:xfrm>
          <a:off x="4652192" y="461681"/>
          <a:ext cx="5513195" cy="33915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6541992" y="115318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1</a:t>
            </a:r>
            <a:endParaRPr lang="en-US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 bwMode="auto">
          <a:xfrm>
            <a:off x="6806252" y="1230242"/>
            <a:ext cx="614480" cy="0"/>
          </a:xfrm>
          <a:prstGeom prst="line">
            <a:avLst/>
          </a:prstGeom>
          <a:solidFill>
            <a:schemeClr val="accent1"/>
          </a:solidFill>
          <a:ln w="53975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Box 6"/>
          <p:cNvSpPr txBox="1"/>
          <p:nvPr/>
        </p:nvSpPr>
        <p:spPr>
          <a:xfrm>
            <a:off x="3781465" y="2841010"/>
            <a:ext cx="2215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solidFill>
                  <a:srgbClr val="CC00CC"/>
                </a:solidFill>
              </a:rPr>
              <a:t>(0, 0.485)</a:t>
            </a:r>
            <a:endParaRPr lang="en-US" sz="2400" b="1" dirty="0">
              <a:solidFill>
                <a:srgbClr val="CC00CC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86624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/>
      <p:bldP spid="20" grpId="0"/>
      <p:bldP spid="2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Rectangle 2"/>
          <p:cNvSpPr>
            <a:spLocks noChangeArrowheads="1"/>
          </p:cNvSpPr>
          <p:nvPr/>
        </p:nvSpPr>
        <p:spPr bwMode="auto">
          <a:xfrm>
            <a:off x="12" y="478"/>
            <a:ext cx="10407153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Bell Work, Tuesday, April 8 (6 question)</a:t>
            </a:r>
            <a:endParaRPr lang="en-US" sz="32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08227" name="Line 3"/>
          <p:cNvSpPr>
            <a:spLocks noChangeShapeType="1"/>
          </p:cNvSpPr>
          <p:nvPr/>
        </p:nvSpPr>
        <p:spPr bwMode="auto">
          <a:xfrm>
            <a:off x="7292976" y="1676400"/>
            <a:ext cx="175895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08228" name="Rectangle 4"/>
          <p:cNvSpPr>
            <a:spLocks noChangeArrowheads="1"/>
          </p:cNvSpPr>
          <p:nvPr/>
        </p:nvSpPr>
        <p:spPr bwMode="auto">
          <a:xfrm>
            <a:off x="7293123" y="1600200"/>
            <a:ext cx="1843089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08229" name="Rectangle 5"/>
          <p:cNvSpPr>
            <a:spLocks noChangeArrowheads="1"/>
          </p:cNvSpPr>
          <p:nvPr/>
        </p:nvSpPr>
        <p:spPr bwMode="auto">
          <a:xfrm>
            <a:off x="4936835" y="2887147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08230" name="Rectangle 6"/>
          <p:cNvSpPr>
            <a:spLocks noChangeArrowheads="1"/>
          </p:cNvSpPr>
          <p:nvPr/>
        </p:nvSpPr>
        <p:spPr bwMode="auto">
          <a:xfrm>
            <a:off x="38392" y="411165"/>
            <a:ext cx="9906001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20700" indent="-5207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00CC"/>
                </a:solidFill>
                <a:latin typeface="Arial" pitchFamily="34" charset="0"/>
              </a:rPr>
              <a:t> </a:t>
            </a:r>
            <a:endParaRPr lang="en-US" sz="32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4191000"/>
            <a:ext cx="1004556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2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y-intercept on this graph negligible</a:t>
            </a:r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sz="2800" b="1" dirty="0" smtClean="0">
              <a:solidFill>
                <a:srgbClr val="0000FF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ts val="2900"/>
              </a:lnSpc>
              <a:spcAft>
                <a:spcPts val="600"/>
              </a:spcAft>
            </a:pPr>
            <a:r>
              <a:rPr lang="en-US" sz="2800" b="1" i="1" dirty="0" smtClean="0">
                <a:solidFill>
                  <a:srgbClr val="000000"/>
                </a:solidFill>
                <a:latin typeface="Century Schoolbook"/>
                <a:ea typeface="Times New Roman"/>
                <a:cs typeface="Times New Roman"/>
              </a:rPr>
              <a:t>Do the 5% test</a:t>
            </a:r>
            <a:r>
              <a:rPr lang="en-US" sz="2800" b="1" dirty="0" smtClean="0">
                <a:solidFill>
                  <a:srgbClr val="000000"/>
                </a:solidFill>
                <a:latin typeface="Century Schoolbook"/>
                <a:ea typeface="Times New Roman"/>
                <a:cs typeface="Times New Roman"/>
              </a:rPr>
              <a:t>: </a:t>
            </a:r>
            <a:r>
              <a:rPr lang="en-US" sz="2800" b="1" dirty="0" smtClean="0">
                <a:solidFill>
                  <a:srgbClr val="FF0000"/>
                </a:solidFill>
                <a:latin typeface="Century Schoolbook"/>
                <a:ea typeface="Times New Roman"/>
                <a:cs typeface="Times New Roman"/>
              </a:rPr>
              <a:t>11.69 is the max y value. </a:t>
            </a:r>
          </a:p>
          <a:p>
            <a:pPr>
              <a:lnSpc>
                <a:spcPts val="2900"/>
              </a:lnSpc>
              <a:spcAft>
                <a:spcPts val="600"/>
              </a:spcAft>
            </a:pPr>
            <a:r>
              <a:rPr lang="en-US" sz="2800" b="1" dirty="0" smtClean="0">
                <a:solidFill>
                  <a:srgbClr val="FF0000"/>
                </a:solidFill>
                <a:latin typeface="Century Schoolbook"/>
                <a:ea typeface="Times New Roman"/>
                <a:cs typeface="Times New Roman"/>
              </a:rPr>
              <a:t>5% of  11.69 = </a:t>
            </a:r>
            <a:r>
              <a:rPr lang="en-US" sz="2800" b="1" dirty="0" smtClean="0">
                <a:solidFill>
                  <a:srgbClr val="000000"/>
                </a:solidFill>
                <a:latin typeface="Century Schoolbook"/>
                <a:ea typeface="Times New Roman"/>
                <a:cs typeface="Times New Roman"/>
              </a:rPr>
              <a:t> </a:t>
            </a:r>
            <a:r>
              <a:rPr lang="en-US" sz="28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/>
                <a:ea typeface="Times New Roman"/>
                <a:cs typeface="Times New Roman"/>
              </a:rPr>
              <a:t>0.05 x 11.69 </a:t>
            </a:r>
            <a:r>
              <a:rPr lang="en-US" sz="2800" b="1" dirty="0" smtClean="0">
                <a:solidFill>
                  <a:srgbClr val="FF0000"/>
                </a:solidFill>
                <a:latin typeface="Century Schoolbook"/>
                <a:ea typeface="Times New Roman"/>
                <a:cs typeface="Times New Roman"/>
              </a:rPr>
              <a:t>= 0.585   </a:t>
            </a:r>
          </a:p>
          <a:p>
            <a:pPr>
              <a:lnSpc>
                <a:spcPts val="2900"/>
              </a:lnSpc>
              <a:spcAft>
                <a:spcPts val="600"/>
              </a:spcAft>
            </a:pPr>
            <a:r>
              <a:rPr lang="en-US" sz="2800" b="1" dirty="0" smtClean="0">
                <a:solidFill>
                  <a:srgbClr val="FF0000"/>
                </a:solidFill>
                <a:latin typeface="Century Schoolbook"/>
                <a:ea typeface="Times New Roman"/>
                <a:cs typeface="Times New Roman"/>
              </a:rPr>
              <a:t>So,</a:t>
            </a:r>
            <a:r>
              <a:rPr lang="en-US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 y-intercept is negligible and can be assumed to be zero.</a:t>
            </a:r>
          </a:p>
          <a:p>
            <a:pPr>
              <a:lnSpc>
                <a:spcPts val="2900"/>
              </a:lnSpc>
              <a:spcAft>
                <a:spcPts val="600"/>
              </a:spcAft>
            </a:pPr>
            <a:r>
              <a:rPr lang="en-US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4. What do you do if the y-intercept is -0.485?</a:t>
            </a:r>
          </a:p>
          <a:p>
            <a:pPr>
              <a:lnSpc>
                <a:spcPts val="2900"/>
              </a:lnSpc>
              <a:spcAft>
                <a:spcPts val="600"/>
              </a:spcAft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Use the absolute value: change -0.485 to + 0.485</a:t>
            </a:r>
            <a:endParaRPr lang="en-US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3130131"/>
              </p:ext>
            </p:extLst>
          </p:nvPr>
        </p:nvGraphicFramePr>
        <p:xfrm>
          <a:off x="4502568" y="454802"/>
          <a:ext cx="5513195" cy="35769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689036"/>
              </p:ext>
            </p:extLst>
          </p:nvPr>
        </p:nvGraphicFramePr>
        <p:xfrm>
          <a:off x="7696206" y="1912212"/>
          <a:ext cx="2337179" cy="1558052"/>
        </p:xfrm>
        <a:graphic>
          <a:graphicData uri="http://schemas.openxmlformats.org/drawingml/2006/table">
            <a:tbl>
              <a:tblPr/>
              <a:tblGrid>
                <a:gridCol w="1185462"/>
                <a:gridCol w="1151717"/>
              </a:tblGrid>
              <a:tr h="432197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Volume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Mass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2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5.78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6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7.78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2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11.69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-31840" y="495116"/>
            <a:ext cx="4652176" cy="3695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>
              <a:lnSpc>
                <a:spcPts val="29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800" b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1. Label the coordinate of the data point with the maximum value of y.</a:t>
            </a:r>
            <a:endParaRPr lang="en-US" sz="1000" b="1" dirty="0" smtClean="0">
              <a:solidFill>
                <a:srgbClr val="0000CC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R="0">
              <a:lnSpc>
                <a:spcPts val="33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800" b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2.  State the </a:t>
            </a:r>
            <a:r>
              <a:rPr lang="en-US" sz="28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5% rule for </a:t>
            </a:r>
            <a:r>
              <a:rPr lang="en-US" sz="2800" b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the y-intercept</a:t>
            </a:r>
            <a:r>
              <a:rPr lang="en-US" sz="28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?</a:t>
            </a:r>
          </a:p>
          <a:p>
            <a:pPr lvl="0">
              <a:lnSpc>
                <a:spcPts val="2900"/>
              </a:lnSpc>
              <a:spcAft>
                <a:spcPts val="600"/>
              </a:spcAft>
            </a:pP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If the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absolute value of the y 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intercept 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 = or &lt; 5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 of the maximum y value , it is negligible and equals zero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68867" y="914403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6, 11.69</a:t>
            </a:r>
            <a:endParaRPr lang="en-US" sz="2400" b="1" dirty="0">
              <a:solidFill>
                <a:srgbClr val="FF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40087" y="4947327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Century Schoolbook"/>
                <a:ea typeface="Times New Roman"/>
                <a:cs typeface="Times New Roman"/>
              </a:rPr>
              <a:t>0.485 &lt; 0.5585 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2675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433" y="152812"/>
            <a:ext cx="9051925" cy="354013"/>
          </a:xfrm>
        </p:spPr>
        <p:txBody>
          <a:bodyPr/>
          <a:lstStyle/>
          <a:p>
            <a:pPr lvl="0" eaLnBrk="1" hangingPunct="1"/>
            <a:r>
              <a:rPr lang="en-US" sz="32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Bell Work, </a:t>
            </a:r>
            <a:r>
              <a:rPr lang="en-US" sz="3200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Wednesday, April 9</a:t>
            </a:r>
            <a:endParaRPr lang="en-US" sz="3600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50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" y="609600"/>
            <a:ext cx="10058395" cy="6705600"/>
          </a:xfrm>
        </p:spPr>
        <p:txBody>
          <a:bodyPr/>
          <a:lstStyle/>
          <a:p>
            <a:pPr marL="514350" indent="-514350">
              <a:buFontTx/>
              <a:buAutoNum type="arabicPeriod"/>
              <a:tabLst>
                <a:tab pos="3035300" algn="l"/>
              </a:tabLst>
            </a:pPr>
            <a:r>
              <a:rPr lang="en-US" sz="2800" b="1" baseline="30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b="1" kern="12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handbook gives the density of calcium as 1.54 g/cm3. What is the percent error of a density calculation of 2.25 g/cm3 based on lab measurements?</a:t>
            </a:r>
          </a:p>
          <a:p>
            <a:pPr marL="514350" indent="-514350">
              <a:buAutoNum type="arabicPeriod"/>
              <a:tabLst>
                <a:tab pos="3035300" algn="l"/>
              </a:tabLst>
            </a:pP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  <a:tabLst>
                <a:tab pos="3035300" algn="l"/>
              </a:tabLst>
            </a:pPr>
            <a:r>
              <a:rPr lang="en-US" sz="2800" b="1" kern="12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Determine the Percent Range for the following densities:</a:t>
            </a:r>
          </a:p>
          <a:p>
            <a:pPr marL="990600" lvl="1" indent="-533400"/>
            <a:r>
              <a:rPr lang="en-US" altLang="en-US" b="1" kern="1200" dirty="0">
                <a:solidFill>
                  <a:srgbClr val="0000CC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6.2 g/cm3,  7.0 g/cm3,  7.3 g/cm3</a:t>
            </a:r>
          </a:p>
          <a:p>
            <a:pPr marL="0" indent="0">
              <a:buNone/>
              <a:tabLst>
                <a:tab pos="3035300" algn="l"/>
              </a:tabLst>
            </a:pPr>
            <a:endParaRPr lang="en-US" sz="10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en-US" sz="2800" b="1" kern="12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Define characteristic properties</a:t>
            </a:r>
            <a:r>
              <a:rPr lang="en-US" altLang="en-US" sz="2800" b="1" kern="12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altLang="en-US" sz="2400" b="1" kern="12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 startAt="4"/>
            </a:pPr>
            <a:r>
              <a:rPr lang="en-US" sz="28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2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given substance, such as aluminum, does density change when the  size of the sample changes or is the density the same for all samples of a substance? </a:t>
            </a:r>
          </a:p>
          <a:p>
            <a:pPr marL="400050" lvl="1" indent="0">
              <a:buNone/>
            </a:pPr>
            <a:r>
              <a:rPr lang="en-US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</a:t>
            </a:r>
            <a:r>
              <a:rPr lang="en-US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4144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80" name="Rectangle 4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0058400" cy="457200"/>
          </a:xfrm>
        </p:spPr>
        <p:txBody>
          <a:bodyPr/>
          <a:lstStyle/>
          <a:p>
            <a:r>
              <a:rPr lang="en-US" altLang="en-US" sz="2800" b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Bell Work, Answer, Wednesday, </a:t>
            </a:r>
            <a:r>
              <a:rPr lang="en-US" altLang="en-US" sz="28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4/9/14</a:t>
            </a:r>
            <a:endParaRPr lang="en-US" altLang="en-US" sz="2800" b="1" dirty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1211" name="Text Box 75"/>
          <p:cNvSpPr txBox="1">
            <a:spLocks noChangeArrowheads="1"/>
          </p:cNvSpPr>
          <p:nvPr/>
        </p:nvSpPr>
        <p:spPr bwMode="auto">
          <a:xfrm>
            <a:off x="0" y="5791200"/>
            <a:ext cx="10058400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endParaRPr lang="en-US" altLang="en-US" sz="28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91216" name="Text Box 80"/>
          <p:cNvSpPr txBox="1">
            <a:spLocks noChangeArrowheads="1"/>
          </p:cNvSpPr>
          <p:nvPr/>
        </p:nvSpPr>
        <p:spPr bwMode="auto">
          <a:xfrm>
            <a:off x="1843585" y="2982120"/>
            <a:ext cx="6477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Percent error = 46 .10%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28600" y="519282"/>
                <a:ext cx="9982200" cy="8560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𝑷𝒆𝒓𝒄𝒆𝒏𝒕</m:t>
                      </m:r>
                      <m:r>
                        <a:rPr lang="en-US" sz="2400" b="1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𝑬𝒓𝒓𝒐𝒓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|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𝑨𝒄𝒄𝒆𝒑𝒕𝒆𝒅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𝑽𝒂𝒍𝒖𝒆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−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𝑬𝒙𝒑𝒆𝒓𝒊𝒎𝒆𝒏𝒕𝒂𝒍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𝑽𝒂𝒍𝒖𝒆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|</m:t>
                          </m:r>
                        </m:num>
                        <m:den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𝑨𝒄𝒄𝒆𝒑𝒕𝒆𝒅</m:t>
                          </m:r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𝑽𝒂𝒍𝒖𝒆</m:t>
                          </m:r>
                        </m:den>
                      </m:f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𝟏𝟎𝟎</m:t>
                      </m:r>
                    </m:oMath>
                  </m:oMathPara>
                </a14:m>
                <a:endParaRPr lang="en-US" sz="24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519282"/>
                <a:ext cx="9982200" cy="856004"/>
              </a:xfrm>
              <a:prstGeom prst="rect">
                <a:avLst/>
              </a:prstGeom>
              <a:blipFill rotWithShape="1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32501" y="1523874"/>
                <a:ext cx="97536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rgbClr val="FF0000"/>
                    </a:solidFill>
                  </a:rPr>
                  <a:t>𝑨𝒄𝒄𝒆𝒑𝒕𝒆𝒅 𝑽𝒂𝒍𝒖𝒆 = 1.54, </a:t>
                </a:r>
                <a14:m>
                  <m:oMath xmlns:m="http://schemas.openxmlformats.org/officeDocument/2006/math">
                    <m:r>
                      <a:rPr lang="en-US" sz="2800" b="1" i="0" smtClean="0">
                        <a:solidFill>
                          <a:srgbClr val="FF0000"/>
                        </a:solidFill>
                        <a:latin typeface="Cambria Math"/>
                      </a:rPr>
                      <m:t>      </m:t>
                    </m:r>
                    <m:r>
                      <a:rPr lang="en-US" sz="2800" b="1" i="1" smtClean="0">
                        <a:solidFill>
                          <a:srgbClr val="FF0000"/>
                        </a:solidFill>
                        <a:latin typeface="Cambria Math"/>
                      </a:rPr>
                      <m:t>𝑬𝒙𝒑𝒆𝒓𝒊𝒎𝒆𝒏𝒕𝒂𝒍</m:t>
                    </m:r>
                    <m:r>
                      <a:rPr lang="en-US" sz="2800" b="1" i="1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r>
                      <a:rPr lang="en-US" sz="2800" b="1" i="1" smtClean="0">
                        <a:solidFill>
                          <a:srgbClr val="FF0000"/>
                        </a:solidFill>
                        <a:latin typeface="Cambria Math"/>
                      </a:rPr>
                      <m:t>𝑽𝒂𝒍𝒖𝒆</m:t>
                    </m:r>
                    <m:r>
                      <a:rPr lang="en-US" sz="2800" b="1" i="1" smtClean="0">
                        <a:solidFill>
                          <a:srgbClr val="FF0000"/>
                        </a:solidFill>
                        <a:latin typeface="Cambria Math"/>
                      </a:rPr>
                      <m:t> =</m:t>
                    </m:r>
                    <m:r>
                      <a:rPr lang="en-US" sz="2800" b="1" i="1" smtClean="0">
                        <a:solidFill>
                          <a:srgbClr val="FF0000"/>
                        </a:solidFill>
                        <a:latin typeface="Cambria Math"/>
                      </a:rPr>
                      <m:t>𝟐</m:t>
                    </m:r>
                    <m:r>
                      <a:rPr lang="en-US" sz="2800" b="1" i="1" smtClean="0">
                        <a:solidFill>
                          <a:srgbClr val="FF0000"/>
                        </a:solidFill>
                        <a:latin typeface="Cambria Math"/>
                      </a:rPr>
                      <m:t>.</m:t>
                    </m:r>
                    <m:r>
                      <a:rPr lang="en-US" sz="2800" b="1" i="1" smtClean="0">
                        <a:solidFill>
                          <a:srgbClr val="FF0000"/>
                        </a:solidFill>
                        <a:latin typeface="Cambria Math"/>
                      </a:rPr>
                      <m:t>𝟐𝟓</m:t>
                    </m:r>
                  </m:oMath>
                </a14:m>
                <a:endParaRPr lang="en-US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497" y="1523874"/>
                <a:ext cx="9753600" cy="523220"/>
              </a:xfrm>
              <a:prstGeom prst="rect">
                <a:avLst/>
              </a:prstGeom>
              <a:blipFill rotWithShape="1">
                <a:blip r:embed="rId31"/>
                <a:stretch>
                  <a:fillRect l="-1313" t="-11628" b="-3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76200" y="2180397"/>
                <a:ext cx="4711890" cy="7936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%</m:t>
                      </m:r>
                      <m:r>
                        <a:rPr lang="en-US" sz="2400" b="1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𝑬𝒓𝒓𝒐𝒓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|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𝟓𝟒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𝟐𝟓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|</m:t>
                          </m:r>
                        </m:num>
                        <m:den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𝟓𝟒</m:t>
                          </m:r>
                        </m:den>
                      </m:f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𝟏𝟎𝟎</m:t>
                      </m:r>
                    </m:oMath>
                  </m:oMathPara>
                </a14:m>
                <a:endParaRPr lang="en-US" sz="24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2180367"/>
                <a:ext cx="4711890" cy="791307"/>
              </a:xfrm>
              <a:prstGeom prst="rect">
                <a:avLst/>
              </a:prstGeom>
              <a:blipFill rotWithShape="1"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778992" y="2060741"/>
                <a:ext cx="2927445" cy="79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|−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𝟎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𝟕𝟏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|</m:t>
                          </m:r>
                        </m:num>
                        <m:den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𝟓𝟒</m:t>
                          </m:r>
                        </m:den>
                      </m:f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𝟏𝟎𝟎</m:t>
                      </m:r>
                    </m:oMath>
                  </m:oMathPara>
                </a14:m>
                <a:endParaRPr lang="en-US" sz="24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8991" y="2060739"/>
                <a:ext cx="2927445" cy="791307"/>
              </a:xfrm>
              <a:prstGeom prst="rect">
                <a:avLst/>
              </a:prstGeom>
              <a:blipFill rotWithShape="1">
                <a:blip r:embed="rId3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7671179" y="2180395"/>
                <a:ext cx="2133600" cy="79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𝟎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𝟕𝟏</m:t>
                          </m:r>
                        </m:num>
                        <m:den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𝟓𝟒</m:t>
                          </m:r>
                        </m:den>
                      </m:f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𝟏𝟎𝟎</m:t>
                      </m:r>
                    </m:oMath>
                  </m:oMathPara>
                </a14:m>
                <a:endParaRPr lang="en-US" sz="24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1179" y="2180365"/>
                <a:ext cx="2133600" cy="791307"/>
              </a:xfrm>
              <a:prstGeom prst="rect">
                <a:avLst/>
              </a:prstGeom>
              <a:blipFill rotWithShape="1">
                <a:blip r:embed="rId3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76204" y="4800629"/>
            <a:ext cx="9982200" cy="194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indent="457200">
              <a:lnSpc>
                <a:spcPts val="790"/>
              </a:lnSpc>
              <a:spcBef>
                <a:spcPts val="1345"/>
              </a:spcBef>
              <a:spcAft>
                <a:spcPts val="0"/>
              </a:spcAft>
            </a:pPr>
            <a:r>
              <a:rPr lang="en-US" spc="2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62000" y="3671287"/>
                <a:ext cx="9296400" cy="910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rgbClr val="CC00CC"/>
                          </a:solidFill>
                          <a:latin typeface="Cambria Math"/>
                        </a:rPr>
                        <m:t>% </m:t>
                      </m:r>
                      <m:r>
                        <a:rPr lang="en-US" sz="2800" b="1" i="1" smtClean="0">
                          <a:solidFill>
                            <a:srgbClr val="CC00CC"/>
                          </a:solidFill>
                          <a:latin typeface="Cambria Math"/>
                        </a:rPr>
                        <m:t>𝒓𝒂𝒏𝒈𝒆</m:t>
                      </m:r>
                      <m:r>
                        <a:rPr lang="en-US" sz="2800" b="1" i="1" smtClean="0">
                          <a:solidFill>
                            <a:srgbClr val="CC00CC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2800" b="1" i="1" smtClean="0">
                              <a:solidFill>
                                <a:srgbClr val="CC00CC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solidFill>
                                <a:srgbClr val="CC00CC"/>
                              </a:solidFill>
                              <a:latin typeface="Cambria Math"/>
                            </a:rPr>
                            <m:t>𝑯𝒊𝒈𝒉𝒆𝒔𝒕</m:t>
                          </m:r>
                          <m:r>
                            <a:rPr lang="en-US" sz="2800" b="1" i="1" smtClean="0">
                              <a:solidFill>
                                <a:srgbClr val="CC00CC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800" b="1" i="1" smtClean="0">
                              <a:solidFill>
                                <a:srgbClr val="CC00CC"/>
                              </a:solidFill>
                              <a:latin typeface="Cambria Math"/>
                            </a:rPr>
                            <m:t>𝑽𝒂𝒍𝒖𝒆</m:t>
                          </m:r>
                          <m:r>
                            <a:rPr lang="en-US" sz="2800" b="1" i="1" smtClean="0">
                              <a:solidFill>
                                <a:srgbClr val="CC00CC"/>
                              </a:solidFill>
                              <a:latin typeface="Cambria Math"/>
                            </a:rPr>
                            <m:t> −</m:t>
                          </m:r>
                          <m:r>
                            <a:rPr lang="en-US" sz="2800" b="1" i="1" smtClean="0">
                              <a:solidFill>
                                <a:srgbClr val="CC00CC"/>
                              </a:solidFill>
                              <a:latin typeface="Cambria Math"/>
                            </a:rPr>
                            <m:t>𝑳𝒐𝒘𝒆𝒔𝒕</m:t>
                          </m:r>
                          <m:r>
                            <a:rPr lang="en-US" sz="2800" b="1" i="1" smtClean="0">
                              <a:solidFill>
                                <a:srgbClr val="CC00CC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800" b="1" i="1" smtClean="0">
                              <a:solidFill>
                                <a:srgbClr val="CC00CC"/>
                              </a:solidFill>
                              <a:latin typeface="Cambria Math"/>
                            </a:rPr>
                            <m:t>𝑽𝒂𝒍𝒖𝒆</m:t>
                          </m:r>
                        </m:num>
                        <m:den>
                          <m:r>
                            <a:rPr lang="en-US" sz="2800" b="1" i="1" smtClean="0">
                              <a:solidFill>
                                <a:srgbClr val="CC00CC"/>
                              </a:solidFill>
                              <a:latin typeface="Cambria Math"/>
                            </a:rPr>
                            <m:t>𝑳𝒐𝒘𝒆𝒔𝒕</m:t>
                          </m:r>
                          <m:r>
                            <a:rPr lang="en-US" sz="2800" b="1" i="1" smtClean="0">
                              <a:solidFill>
                                <a:srgbClr val="CC00CC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800" b="1" i="1" smtClean="0">
                              <a:solidFill>
                                <a:srgbClr val="CC00CC"/>
                              </a:solidFill>
                              <a:latin typeface="Cambria Math"/>
                            </a:rPr>
                            <m:t>𝑽𝒂𝒍𝒖𝒆</m:t>
                          </m:r>
                        </m:den>
                      </m:f>
                      <m:r>
                        <a:rPr lang="en-US" sz="2800" b="1" i="1" smtClean="0">
                          <a:solidFill>
                            <a:srgbClr val="CC00CC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800" b="1" i="1" smtClean="0">
                          <a:solidFill>
                            <a:srgbClr val="CC00CC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800" b="1" i="1" smtClean="0">
                          <a:solidFill>
                            <a:srgbClr val="CC00CC"/>
                          </a:solidFill>
                          <a:latin typeface="Cambria Math"/>
                        </a:rPr>
                        <m:t>𝟏𝟎𝟎</m:t>
                      </m:r>
                    </m:oMath>
                  </m:oMathPara>
                </a14:m>
                <a:endParaRPr lang="en-US" sz="2800" b="1" dirty="0">
                  <a:solidFill>
                    <a:srgbClr val="CC00CC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3671283"/>
                <a:ext cx="9296400" cy="910762"/>
              </a:xfrm>
              <a:prstGeom prst="rect">
                <a:avLst/>
              </a:prstGeom>
              <a:blipFill rotWithShape="1">
                <a:blip r:embed="rId3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5" y="45720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1.</a:t>
            </a:r>
            <a:endParaRPr lang="en-US" sz="2800" b="1" dirty="0">
              <a:solidFill>
                <a:srgbClr val="0000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296" y="3731609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2.</a:t>
            </a:r>
            <a:endParaRPr lang="en-US" sz="2800" b="1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244959" y="5422287"/>
                <a:ext cx="5904931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% </m:t>
                      </m:r>
                      <m:r>
                        <a:rPr lang="en-US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𝒓𝒂𝒏𝒈𝒆</m:t>
                      </m:r>
                      <m:r>
                        <a:rPr lang="en-US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</m:t>
                          </m:r>
                          <m: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−</m:t>
                          </m:r>
                          <m: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  <m: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  <m: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en-US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𝟏𝟎𝟎</m:t>
                      </m:r>
                    </m:oMath>
                  </m:oMathPara>
                </a14:m>
                <a:endParaRPr lang="en-US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954" y="5422257"/>
                <a:ext cx="5904931" cy="1017523"/>
              </a:xfrm>
              <a:prstGeom prst="rect">
                <a:avLst/>
              </a:prstGeom>
              <a:blipFill rotWithShape="1">
                <a:blip r:embed="rId3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6223379" y="5581166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= </a:t>
            </a:r>
            <a:r>
              <a:rPr lang="en-US" sz="3600" b="1" dirty="0" smtClean="0">
                <a:solidFill>
                  <a:srgbClr val="FF0000"/>
                </a:solidFill>
              </a:rPr>
              <a:t>17.7%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2501" y="4800600"/>
            <a:ext cx="975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Highest value = 7.3                 Lowest Value = 6.2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987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1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216" grpId="0"/>
      <p:bldP spid="5" grpId="0"/>
      <p:bldP spid="6" grpId="0"/>
      <p:bldP spid="15" grpId="0"/>
      <p:bldP spid="16" grpId="0"/>
      <p:bldP spid="17" grpId="0"/>
      <p:bldP spid="21" grpId="0"/>
      <p:bldP spid="25" grpId="0"/>
      <p:bldP spid="26" grpId="0"/>
      <p:bldP spid="1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433" y="152812"/>
            <a:ext cx="9051925" cy="354013"/>
          </a:xfrm>
        </p:spPr>
        <p:txBody>
          <a:bodyPr/>
          <a:lstStyle/>
          <a:p>
            <a:pPr lvl="0" eaLnBrk="1" hangingPunct="1"/>
            <a:r>
              <a:rPr lang="en-US" sz="32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Bell Work, </a:t>
            </a:r>
            <a:r>
              <a:rPr lang="en-US" sz="3200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Wednesday, April 9</a:t>
            </a:r>
            <a:endParaRPr lang="en-US" sz="3600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50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" y="609600"/>
            <a:ext cx="10058395" cy="6705600"/>
          </a:xfrm>
        </p:spPr>
        <p:txBody>
          <a:bodyPr/>
          <a:lstStyle/>
          <a:p>
            <a:pPr marL="0" indent="0">
              <a:buNone/>
            </a:pPr>
            <a:r>
              <a:rPr lang="en-US" sz="2800" b="1" baseline="30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b="1" kern="12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altLang="en-US" sz="2800" b="1" kern="1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Characteristic </a:t>
            </a:r>
            <a:r>
              <a:rPr lang="en-US" altLang="en-US" sz="2800" b="1" kern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properties are </a:t>
            </a:r>
            <a:r>
              <a:rPr lang="en-US" sz="2800" b="1" kern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properties that are unique to each substance and can be used to </a:t>
            </a:r>
            <a:r>
              <a:rPr lang="en-US" sz="2800" b="1" kern="1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identify </a:t>
            </a:r>
            <a:r>
              <a:rPr lang="en-US" sz="2800" b="1" kern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substance. Some examples of these properties are:</a:t>
            </a:r>
          </a:p>
          <a:p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Density – amount of mass per unit volume.</a:t>
            </a:r>
          </a:p>
          <a:p>
            <a:r>
              <a:rPr lang="en-US" sz="28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Boling Point – temperature that the stuff boils.</a:t>
            </a:r>
          </a:p>
          <a:p>
            <a:pPr lvl="0"/>
            <a:r>
              <a:rPr lang="en-US" sz="2800" b="1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Melting/ Freezing Point- temperature that the stuff melts/ freezes.  </a:t>
            </a:r>
            <a:endParaRPr lang="en-US" sz="2800" b="1" dirty="0" smtClean="0">
              <a:solidFill>
                <a:srgbClr val="CC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en-US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 startAt="4"/>
            </a:pP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Density is always the same for each unique substance. </a:t>
            </a:r>
            <a:endParaRPr lang="en-US" sz="2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density of aluminum always 2.70 g/ mL, 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&amp; water 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always = 1 g/mL for all masses of water &amp; aluminum. This is because density is a characteristic property unique to each substance.</a:t>
            </a:r>
          </a:p>
          <a:p>
            <a:pPr marL="514350" indent="-514350">
              <a:buFontTx/>
              <a:buAutoNum type="arabicPeriod"/>
              <a:tabLst>
                <a:tab pos="3035300" algn="l"/>
              </a:tabLst>
            </a:pPr>
            <a:endParaRPr lang="en-US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54094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9052560" cy="411162"/>
          </a:xfrm>
        </p:spPr>
        <p:txBody>
          <a:bodyPr/>
          <a:lstStyle/>
          <a:p>
            <a:r>
              <a:rPr lang="en-US" sz="32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Bell Work, Thursday , April 10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10058400" cy="6400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Below </a:t>
            </a:r>
            <a:r>
              <a:rPr lang="en-US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a list of substances and their densities:</a:t>
            </a:r>
          </a:p>
          <a:p>
            <a:pPr marL="0" indent="0">
              <a:buNone/>
            </a:pPr>
            <a:r>
              <a:rPr lang="en-US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	</a:t>
            </a:r>
            <a:r>
              <a:rPr lang="en-US" alt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1.00 </a:t>
            </a:r>
            <a:r>
              <a:rPr lang="en-US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g/mL </a:t>
            </a:r>
          </a:p>
          <a:p>
            <a:pPr marL="0" indent="0">
              <a:buNone/>
            </a:pPr>
            <a:r>
              <a:rPr lang="en-US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iron	</a:t>
            </a:r>
            <a:r>
              <a:rPr lang="en-US" alt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7.87 </a:t>
            </a:r>
            <a:r>
              <a:rPr lang="en-US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g/mL</a:t>
            </a:r>
          </a:p>
          <a:p>
            <a:pPr marL="0" indent="0">
              <a:buNone/>
            </a:pPr>
            <a:r>
              <a:rPr lang="en-US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lead	</a:t>
            </a:r>
            <a:r>
              <a:rPr lang="en-US" alt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11.34 </a:t>
            </a:r>
            <a:r>
              <a:rPr lang="en-US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g/</a:t>
            </a:r>
            <a:r>
              <a:rPr lang="en-US" altLang="en-US" sz="28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mL.</a:t>
            </a:r>
            <a:r>
              <a:rPr lang="en-US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r>
              <a:rPr lang="en-US" alt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</a:t>
            </a:r>
            <a:r>
              <a:rPr lang="en-US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given a 1.00 kilogram sample of each</a:t>
            </a:r>
            <a:r>
              <a:rPr lang="en-US" alt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en-US" sz="2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en-US" sz="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</a:t>
            </a:r>
            <a:r>
              <a:rPr lang="en-US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 has the greatest mass?</a:t>
            </a:r>
            <a:endParaRPr lang="en-US" altLang="en-US" sz="2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	The </a:t>
            </a:r>
            <a:r>
              <a:rPr lang="en-US" alt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	</a:t>
            </a:r>
            <a:r>
              <a:rPr lang="en-US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c.	The iron</a:t>
            </a:r>
          </a:p>
          <a:p>
            <a:pPr marL="0" indent="0">
              <a:buNone/>
            </a:pPr>
            <a:r>
              <a:rPr lang="en-US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	The lead	</a:t>
            </a:r>
            <a:r>
              <a:rPr lang="en-US" alt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</a:t>
            </a:r>
            <a:r>
              <a:rPr lang="en-US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	They all have the same mass.</a:t>
            </a:r>
          </a:p>
          <a:p>
            <a:pPr marL="0" indent="0">
              <a:buNone/>
            </a:pPr>
            <a:endParaRPr lang="en-US" altLang="en-US" sz="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sample has the greatest volume?</a:t>
            </a:r>
          </a:p>
          <a:p>
            <a:pPr marL="58738" lvl="1" indent="0">
              <a:buNone/>
            </a:pPr>
            <a:endParaRPr lang="en-US" altLang="en-US" dirty="0"/>
          </a:p>
          <a:p>
            <a:pPr marL="0" indent="0">
              <a:buNone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3492999" y="4334738"/>
            <a:ext cx="6565401" cy="605972"/>
          </a:xfrm>
          <a:prstGeom prst="ellipse">
            <a:avLst/>
          </a:prstGeom>
          <a:noFill/>
          <a:ln w="857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320996" y="-7842"/>
            <a:ext cx="838200" cy="8382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803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823" y="0"/>
            <a:ext cx="9052560" cy="312392"/>
          </a:xfrm>
        </p:spPr>
        <p:txBody>
          <a:bodyPr/>
          <a:lstStyle/>
          <a:p>
            <a:r>
              <a:rPr lang="en-US" sz="32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Bell Work, Thursday , April 10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431" y="2093815"/>
            <a:ext cx="4710805" cy="4374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70961" y="918225"/>
            <a:ext cx="4432318" cy="6998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altLang="en-US" sz="28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		1.00 g/mL </a:t>
            </a:r>
          </a:p>
          <a:p>
            <a:pPr eaLnBrk="0" hangingPunct="0">
              <a:spcBef>
                <a:spcPct val="20000"/>
              </a:spcBef>
            </a:pPr>
            <a:r>
              <a:rPr lang="en-US" altLang="en-US" sz="28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iron		7.87 g/mL</a:t>
            </a:r>
          </a:p>
          <a:p>
            <a:pPr eaLnBrk="0" hangingPunct="0">
              <a:spcBef>
                <a:spcPct val="20000"/>
              </a:spcBef>
            </a:pPr>
            <a:r>
              <a:rPr lang="en-US" altLang="en-US" sz="28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lead		11.34 </a:t>
            </a:r>
            <a:r>
              <a:rPr lang="en-US" altLang="en-US" sz="28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g/mL</a:t>
            </a:r>
          </a:p>
          <a:p>
            <a:pPr eaLnBrk="0" hangingPunct="0">
              <a:spcBef>
                <a:spcPct val="20000"/>
              </a:spcBef>
            </a:pPr>
            <a:endParaRPr lang="en-US" altLang="en-US" sz="1000" b="1" kern="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>
              <a:spcBef>
                <a:spcPct val="20000"/>
              </a:spcBef>
            </a:pPr>
            <a:r>
              <a:rPr lang="en-US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sample has the greatest volume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eaLnBrk="0" hangingPunct="0">
              <a:spcBef>
                <a:spcPts val="0"/>
              </a:spcBef>
            </a:pP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Density is the slope of the line.</a:t>
            </a:r>
          </a:p>
          <a:p>
            <a:pPr eaLnBrk="0" hangingPunct="0">
              <a:spcBef>
                <a:spcPts val="0"/>
              </a:spcBef>
            </a:pP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kg of water has the greatest volume.</a:t>
            </a:r>
          </a:p>
          <a:p>
            <a:pPr eaLnBrk="0" hangingPunct="0">
              <a:spcBef>
                <a:spcPct val="20000"/>
              </a:spcBef>
            </a:pPr>
            <a:r>
              <a:rPr 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(note: the slopes of iron &amp; lead are not plotted with their actual slopes.  Their positions are shown relative to water.)</a:t>
            </a:r>
            <a:endParaRPr lang="en-US" sz="2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>
              <a:spcBef>
                <a:spcPct val="20000"/>
              </a:spcBef>
            </a:pPr>
            <a:endParaRPr lang="en-US" sz="2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>
              <a:spcBef>
                <a:spcPct val="20000"/>
              </a:spcBef>
            </a:pPr>
            <a:r>
              <a:rPr lang="en-US" altLang="en-US" sz="2800" b="1" kern="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 flipV="1">
            <a:off x="4568341" y="2533404"/>
            <a:ext cx="173322" cy="22013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9900" y="395005"/>
            <a:ext cx="85761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altLang="en-US" sz="2800" b="1" kern="0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</a:t>
            </a:r>
            <a:r>
              <a:rPr lang="en-US" altLang="en-US" sz="2800" b="1" kern="0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given a 1.00 kilogram sample of each.</a:t>
            </a:r>
          </a:p>
        </p:txBody>
      </p:sp>
      <p:sp>
        <p:nvSpPr>
          <p:cNvPr id="7" name="Rectangle 6"/>
          <p:cNvSpPr/>
          <p:nvPr/>
        </p:nvSpPr>
        <p:spPr>
          <a:xfrm>
            <a:off x="4376315" y="2533408"/>
            <a:ext cx="278684" cy="3195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15069" y="4292908"/>
            <a:ext cx="278684" cy="3195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503507" y="6232565"/>
            <a:ext cx="822654" cy="256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44359" y="2533404"/>
            <a:ext cx="941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1000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693753" y="2693164"/>
            <a:ext cx="4208483" cy="24906"/>
          </a:xfrm>
          <a:prstGeom prst="line">
            <a:avLst/>
          </a:prstGeom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4789768" y="2012165"/>
            <a:ext cx="4147941" cy="3989977"/>
          </a:xfrm>
          <a:prstGeom prst="line">
            <a:avLst/>
          </a:prstGeom>
          <a:ln w="6032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326162" y="1564786"/>
            <a:ext cx="1884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6600"/>
                </a:solidFill>
                <a:latin typeface="Arial Black" panose="020B0A04020102020204" pitchFamily="34" charset="0"/>
              </a:rPr>
              <a:t>Water = 1</a:t>
            </a:r>
            <a:endParaRPr lang="en-US" sz="2400" b="1" dirty="0">
              <a:solidFill>
                <a:srgbClr val="FF6600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4789768" y="2200044"/>
            <a:ext cx="2056236" cy="3802097"/>
          </a:xfrm>
          <a:prstGeom prst="line">
            <a:avLst/>
          </a:prstGeom>
          <a:ln w="60325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351920" y="1781331"/>
            <a:ext cx="19742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  <a:latin typeface="Arial Black" panose="020B0A04020102020204" pitchFamily="34" charset="0"/>
              </a:rPr>
              <a:t>Iron = 7.87</a:t>
            </a:r>
            <a:endParaRPr lang="en-US" sz="2400" dirty="0">
              <a:solidFill>
                <a:srgbClr val="008000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3073" name="Straight Connector 3072"/>
          <p:cNvCxnSpPr/>
          <p:nvPr/>
        </p:nvCxnSpPr>
        <p:spPr>
          <a:xfrm flipV="1">
            <a:off x="4789766" y="2145321"/>
            <a:ext cx="546674" cy="3856816"/>
          </a:xfrm>
          <a:prstGeom prst="line">
            <a:avLst/>
          </a:prstGeom>
          <a:ln w="60325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6" name="TextBox 3075"/>
          <p:cNvSpPr txBox="1"/>
          <p:nvPr/>
        </p:nvSpPr>
        <p:spPr>
          <a:xfrm>
            <a:off x="3944359" y="1777588"/>
            <a:ext cx="24075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C00CC"/>
                </a:solidFill>
                <a:latin typeface="Arial Black" panose="020B0A04020102020204" pitchFamily="34" charset="0"/>
              </a:rPr>
              <a:t>Lead = 11.34</a:t>
            </a:r>
            <a:endParaRPr lang="en-US" sz="2400" dirty="0">
              <a:solidFill>
                <a:srgbClr val="CC00CC"/>
              </a:solidFill>
              <a:latin typeface="Arial Black" panose="020B0A04020102020204" pitchFamily="34" charset="0"/>
            </a:endParaRPr>
          </a:p>
        </p:txBody>
      </p:sp>
      <p:sp>
        <p:nvSpPr>
          <p:cNvPr id="3077" name="TextBox 3076"/>
          <p:cNvSpPr txBox="1"/>
          <p:nvPr/>
        </p:nvSpPr>
        <p:spPr>
          <a:xfrm>
            <a:off x="4419644" y="5863237"/>
            <a:ext cx="470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CC"/>
                </a:solidFill>
                <a:latin typeface="Arial Black" panose="020B0A04020102020204" pitchFamily="34" charset="0"/>
              </a:rPr>
              <a:t>0</a:t>
            </a:r>
            <a:endParaRPr lang="en-US" sz="2400" dirty="0">
              <a:solidFill>
                <a:srgbClr val="0000CC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5260954" y="2737070"/>
            <a:ext cx="0" cy="3265067"/>
          </a:xfrm>
          <a:prstGeom prst="line">
            <a:avLst/>
          </a:prstGeom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565402" y="2729108"/>
            <a:ext cx="1" cy="3273033"/>
          </a:xfrm>
          <a:prstGeom prst="line">
            <a:avLst/>
          </a:prstGeom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8181445" y="2677244"/>
            <a:ext cx="0" cy="3324893"/>
          </a:xfrm>
          <a:prstGeom prst="line">
            <a:avLst/>
          </a:prstGeom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3" name="Oval 3082"/>
          <p:cNvSpPr/>
          <p:nvPr/>
        </p:nvSpPr>
        <p:spPr>
          <a:xfrm>
            <a:off x="5063103" y="5863233"/>
            <a:ext cx="465362" cy="369332"/>
          </a:xfrm>
          <a:prstGeom prst="ellipse">
            <a:avLst/>
          </a:prstGeom>
          <a:noFill/>
          <a:ln w="63500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>
            <a:off x="6393208" y="5944879"/>
            <a:ext cx="465362" cy="369332"/>
          </a:xfrm>
          <a:prstGeom prst="ellipse">
            <a:avLst/>
          </a:prstGeom>
          <a:noFill/>
          <a:ln w="6350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8" name="Oval 47"/>
          <p:cNvSpPr/>
          <p:nvPr/>
        </p:nvSpPr>
        <p:spPr>
          <a:xfrm>
            <a:off x="7970189" y="5863233"/>
            <a:ext cx="465362" cy="369332"/>
          </a:xfrm>
          <a:prstGeom prst="ellipse">
            <a:avLst/>
          </a:prstGeom>
          <a:noFill/>
          <a:ln w="635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600"/>
              </a:solidFill>
            </a:endParaRPr>
          </a:p>
        </p:txBody>
      </p:sp>
      <p:sp>
        <p:nvSpPr>
          <p:cNvPr id="3085" name="Rectangle 3084"/>
          <p:cNvSpPr/>
          <p:nvPr/>
        </p:nvSpPr>
        <p:spPr>
          <a:xfrm>
            <a:off x="6602129" y="6236626"/>
            <a:ext cx="705513" cy="256102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32143" y="6217198"/>
            <a:ext cx="3170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Volume ( 100 cm</a:t>
            </a:r>
            <a:r>
              <a:rPr lang="en-US" sz="2400" b="1" baseline="30000" dirty="0" smtClean="0">
                <a:solidFill>
                  <a:srgbClr val="0000FF"/>
                </a:solidFill>
              </a:rPr>
              <a:t>3</a:t>
            </a:r>
            <a:r>
              <a:rPr lang="en-US" sz="2400" b="1" dirty="0" smtClean="0">
                <a:solidFill>
                  <a:srgbClr val="000000"/>
                </a:solidFill>
              </a:rPr>
              <a:t>)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3086" name="TextBox 3085"/>
          <p:cNvSpPr txBox="1"/>
          <p:nvPr/>
        </p:nvSpPr>
        <p:spPr>
          <a:xfrm rot="16200000">
            <a:off x="3523952" y="4138770"/>
            <a:ext cx="1958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Mass (g)</a:t>
            </a:r>
            <a:endParaRPr 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346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1" grpId="0"/>
      <p:bldP spid="3076" grpId="0"/>
      <p:bldP spid="3083" grpId="0" animBg="1"/>
      <p:bldP spid="47" grpId="0" animBg="1"/>
      <p:bldP spid="4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ChangeArrowheads="1"/>
          </p:cNvSpPr>
          <p:nvPr/>
        </p:nvSpPr>
        <p:spPr bwMode="auto">
          <a:xfrm>
            <a:off x="0" y="137"/>
            <a:ext cx="9555163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en-US" sz="3200" dirty="0">
                <a:solidFill>
                  <a:srgbClr val="000000"/>
                </a:solidFill>
              </a:rPr>
              <a:t>Bell Work, Thursday , April 10</a:t>
            </a:r>
            <a:endParaRPr lang="en-US" sz="32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71363" name="Line 3"/>
          <p:cNvSpPr>
            <a:spLocks noChangeShapeType="1"/>
          </p:cNvSpPr>
          <p:nvPr/>
        </p:nvSpPr>
        <p:spPr bwMode="auto">
          <a:xfrm>
            <a:off x="7292976" y="1676400"/>
            <a:ext cx="175895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1364" name="Rectangle 4"/>
          <p:cNvSpPr>
            <a:spLocks noChangeArrowheads="1"/>
          </p:cNvSpPr>
          <p:nvPr/>
        </p:nvSpPr>
        <p:spPr bwMode="auto">
          <a:xfrm>
            <a:off x="7293053" y="1600200"/>
            <a:ext cx="1843089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>
              <a:solidFill>
                <a:srgbClr val="000000"/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1365" name="Text Box 5"/>
              <p:cNvSpPr txBox="1">
                <a:spLocks noChangeArrowheads="1"/>
              </p:cNvSpPr>
              <p:nvPr/>
            </p:nvSpPr>
            <p:spPr bwMode="auto">
              <a:xfrm>
                <a:off x="70" y="411260"/>
                <a:ext cx="10058357" cy="60428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514350" indent="-514350">
                  <a:buFont typeface="+mj-lt"/>
                  <a:buAutoNum type="arabicPeriod" startAt="3"/>
                </a:pPr>
                <a:r>
                  <a:rPr lang="en-US" sz="2800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What is the relationship between mass and volume?</a:t>
                </a:r>
              </a:p>
              <a:p>
                <a:pPr marL="60325" lvl="1"/>
                <a:r>
                  <a:rPr lang="en-US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Density. You </a:t>
                </a:r>
                <a:r>
                  <a:rPr lang="en-US" sz="28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can </a:t>
                </a:r>
                <a:r>
                  <a:rPr lang="en-US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convert between mass &amp; volume using density.</a:t>
                </a:r>
                <a:endParaRPr lang="en-US" sz="28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eriod" startAt="4"/>
                </a:pPr>
                <a:r>
                  <a:rPr lang="en-US" sz="2800" b="1" dirty="0" smtClean="0">
                    <a:solidFill>
                      <a:srgbClr val="0000FF"/>
                    </a:solidFill>
                  </a:rPr>
                  <a:t>The </a:t>
                </a:r>
                <a:r>
                  <a:rPr lang="en-US" sz="2800" b="1" dirty="0">
                    <a:solidFill>
                      <a:srgbClr val="0000FF"/>
                    </a:solidFill>
                  </a:rPr>
                  <a:t>mass of a 5.00 cm</a:t>
                </a:r>
                <a:r>
                  <a:rPr lang="en-US" sz="2800" b="1" baseline="30000" dirty="0">
                    <a:solidFill>
                      <a:srgbClr val="0000FF"/>
                    </a:solidFill>
                  </a:rPr>
                  <a:t>3</a:t>
                </a:r>
                <a:r>
                  <a:rPr lang="en-US" sz="2800" b="1" dirty="0">
                    <a:solidFill>
                      <a:srgbClr val="0000FF"/>
                    </a:solidFill>
                  </a:rPr>
                  <a:t> sample of clay is 11 g. What is </a:t>
                </a:r>
                <a:r>
                  <a:rPr lang="en-US" sz="2800" b="1" dirty="0" smtClean="0">
                    <a:solidFill>
                      <a:srgbClr val="0000FF"/>
                    </a:solidFill>
                  </a:rPr>
                  <a:t>  the </a:t>
                </a:r>
                <a:r>
                  <a:rPr lang="en-US" sz="2800" b="1" dirty="0">
                    <a:solidFill>
                      <a:srgbClr val="0000FF"/>
                    </a:solidFill>
                  </a:rPr>
                  <a:t>density of the clay</a:t>
                </a:r>
                <a:r>
                  <a:rPr lang="en-US" sz="2800" b="1" dirty="0" smtClean="0">
                    <a:solidFill>
                      <a:srgbClr val="0000FF"/>
                    </a:solidFill>
                  </a:rPr>
                  <a:t>?</a:t>
                </a:r>
              </a:p>
              <a:p>
                <a:pPr marL="514350" indent="-514350">
                  <a:buFontTx/>
                  <a:buAutoNum type="arabicPeriod" startAt="4"/>
                </a:pPr>
                <a:endParaRPr lang="en-US" sz="2800" b="1" dirty="0">
                  <a:solidFill>
                    <a:srgbClr val="0000FF"/>
                  </a:solidFill>
                </a:endParaRPr>
              </a:p>
              <a:p>
                <a:pPr marL="514350" indent="-514350">
                  <a:buFontTx/>
                  <a:buAutoNum type="arabicPeriod" startAt="4"/>
                </a:pPr>
                <a:endParaRPr lang="en-US" sz="1000" b="1" dirty="0" smtClean="0">
                  <a:solidFill>
                    <a:srgbClr val="0000FF"/>
                  </a:solidFill>
                </a:endParaRPr>
              </a:p>
              <a:p>
                <a:endParaRPr lang="en-US" sz="1000" b="1" dirty="0" smtClean="0">
                  <a:solidFill>
                    <a:srgbClr val="0000FF"/>
                  </a:solidFill>
                </a:endParaRPr>
              </a:p>
              <a:p>
                <a:pPr marL="514350" indent="-514350">
                  <a:buFont typeface="+mj-lt"/>
                  <a:buAutoNum type="arabicPeriod" startAt="5"/>
                </a:pPr>
                <a:r>
                  <a:rPr lang="en-US" sz="2800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Find the mass of a 1.50 cm</a:t>
                </a:r>
                <a:r>
                  <a:rPr lang="en-US" sz="2800" b="1" baseline="30000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2800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sample of </a:t>
                </a:r>
                <a:r>
                  <a:rPr lang="en-US" sz="28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aluminum </a:t>
                </a:r>
                <a:r>
                  <a:rPr lang="en-US" sz="2800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whose density is 2.70 g/cm</a:t>
                </a:r>
                <a:r>
                  <a:rPr lang="en-US" sz="2800" b="1" baseline="30000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2800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sz="28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28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eriod" startAt="5"/>
                </a:pPr>
                <a:endParaRPr lang="en-US" sz="2800" b="1" dirty="0">
                  <a:solidFill>
                    <a:srgbClr val="0000FF"/>
                  </a:solidFill>
                </a:endParaRPr>
              </a:p>
              <a:p>
                <a:endParaRPr lang="en-US" sz="2800" b="1" dirty="0" smtClean="0">
                  <a:solidFill>
                    <a:srgbClr val="0000FF"/>
                  </a:solidFill>
                </a:endParaRPr>
              </a:p>
              <a:p>
                <a:endParaRPr lang="en-US" sz="2800" b="1" dirty="0" smtClean="0">
                  <a:solidFill>
                    <a:srgbClr val="0000FF"/>
                  </a:solidFill>
                </a:endParaRPr>
              </a:p>
              <a:p>
                <a:r>
                  <a:rPr lang="en-US" sz="2800" b="1" dirty="0" smtClean="0">
                    <a:solidFill>
                      <a:srgbClr val="0000FF"/>
                    </a:solidFill>
                  </a:rPr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1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3600" b="1" dirty="0">
                            <a:solidFill>
                              <a:srgbClr val="FF0000"/>
                            </a:solidFill>
                            <a:latin typeface="Times New Roman" pitchFamily="18" charset="0"/>
                          </a:rPr>
                          <m:t>2.70</m:t>
                        </m:r>
                      </m:num>
                      <m:den>
                        <m:r>
                          <a:rPr lang="en-US" sz="36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sz="3600" b="1" dirty="0" smtClean="0">
                    <a:solidFill>
                      <a:srgbClr val="0000FF"/>
                    </a:solidFill>
                  </a:rPr>
                  <a:t>  </a:t>
                </a:r>
                <a:r>
                  <a:rPr lang="en-US" sz="3600" b="1" dirty="0" smtClean="0">
                    <a:solidFill>
                      <a:srgbClr val="FF0000"/>
                    </a:solidFill>
                  </a:rPr>
                  <a:t>=</a:t>
                </a:r>
                <a:r>
                  <a:rPr lang="en-US" sz="3600" b="1" dirty="0" smtClean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en-US" sz="4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  </m:t>
                        </m:r>
                      </m:num>
                      <m:den>
                        <m:r>
                          <a:rPr lang="en-US" sz="4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en-US" sz="4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4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𝟓𝟎</m:t>
                        </m:r>
                        <m:r>
                          <a:rPr lang="en-US" sz="4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 </m:t>
                        </m:r>
                      </m:den>
                    </m:f>
                  </m:oMath>
                </a14:m>
                <a:endParaRPr lang="en-US" sz="2800" dirty="0">
                  <a:solidFill>
                    <a:srgbClr val="000000"/>
                  </a:solidFill>
                </a:endParaRPr>
              </a:p>
              <a:p>
                <a:pPr marL="514350" indent="-514350">
                  <a:buFontTx/>
                  <a:buAutoNum type="arabicPeriod"/>
                </a:pPr>
                <a:endParaRPr lang="en-US" sz="2800" b="1" dirty="0" smtClean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71365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" y="411260"/>
                <a:ext cx="10058357" cy="6042873"/>
              </a:xfrm>
              <a:prstGeom prst="rect">
                <a:avLst/>
              </a:prstGeom>
              <a:blipFill rotWithShape="1">
                <a:blip r:embed="rId3"/>
                <a:stretch>
                  <a:fillRect l="-1030" t="-1008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5326297" y="1733677"/>
            <a:ext cx="153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</a:rPr>
              <a:t>m = 11g</a:t>
            </a:r>
            <a:endParaRPr lang="en-US" sz="28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54326" y="1733547"/>
            <a:ext cx="215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</a:rPr>
              <a:t>v 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</a:rPr>
              <a:t>= 5.00 cm</a:t>
            </a:r>
            <a:r>
              <a:rPr lang="en-US" sz="2800" b="1" baseline="30000" dirty="0">
                <a:solidFill>
                  <a:srgbClr val="FF0000"/>
                </a:solidFill>
                <a:latin typeface="Times New Roman" pitchFamily="18" charset="0"/>
              </a:rPr>
              <a:t>3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010931" y="2104532"/>
                <a:ext cx="1607183" cy="8311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b="1" dirty="0">
                    <a:solidFill>
                      <a:srgbClr val="FF0000"/>
                    </a:solidFill>
                    <a:latin typeface="Calibri"/>
                  </a:rPr>
                  <a:t>D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𝒎</m:t>
                        </m:r>
                      </m:num>
                      <m:den>
                        <m:r>
                          <a:rPr lang="en-US" sz="36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𝒗</m:t>
                        </m:r>
                      </m:den>
                    </m:f>
                  </m:oMath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0929" y="2104532"/>
                <a:ext cx="1607183" cy="831190"/>
              </a:xfrm>
              <a:prstGeom prst="rect">
                <a:avLst/>
              </a:prstGeom>
              <a:blipFill rotWithShape="1">
                <a:blip r:embed="rId4"/>
                <a:stretch>
                  <a:fillRect l="-9886" b="-80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572101" y="2147558"/>
                <a:ext cx="2801704" cy="788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rgbClr val="FF0000"/>
                    </a:solidFill>
                    <a:latin typeface="Calibri"/>
                  </a:rPr>
                  <a:t>D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800" b="1" dirty="0">
                            <a:solidFill>
                              <a:srgbClr val="FF0000"/>
                            </a:solidFill>
                            <a:latin typeface="Times New Roman" pitchFamily="18" charset="0"/>
                          </a:rPr>
                          <m:t>11</m:t>
                        </m:r>
                        <m:r>
                          <m:rPr>
                            <m:nor/>
                          </m:rPr>
                          <a:rPr lang="en-US" sz="2800" b="1" dirty="0">
                            <a:solidFill>
                              <a:srgbClr val="FF0000"/>
                            </a:solidFill>
                            <a:latin typeface="Times New Roman" pitchFamily="18" charset="0"/>
                          </a:rPr>
                          <m:t>g</m:t>
                        </m:r>
                        <m:r>
                          <m:rPr>
                            <m:nor/>
                          </m:rPr>
                          <a:rPr lang="en-US" sz="2800" b="1" dirty="0">
                            <a:solidFill>
                              <a:srgbClr val="FF0000"/>
                            </a:solidFill>
                            <a:latin typeface="Times New Roman" pitchFamily="18" charset="0"/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800" b="1" dirty="0">
                            <a:solidFill>
                              <a:srgbClr val="FF0000"/>
                            </a:solidFill>
                            <a:latin typeface="Times New Roman" pitchFamily="18" charset="0"/>
                          </a:rPr>
                          <m:t>5.00 </m:t>
                        </m:r>
                        <m:r>
                          <m:rPr>
                            <m:nor/>
                          </m:rPr>
                          <a:rPr lang="en-US" sz="2800" b="1" dirty="0">
                            <a:solidFill>
                              <a:srgbClr val="FF0000"/>
                            </a:solidFill>
                            <a:latin typeface="Times New Roman" pitchFamily="18" charset="0"/>
                          </a:rPr>
                          <m:t>cm</m:t>
                        </m:r>
                        <m:r>
                          <m:rPr>
                            <m:nor/>
                          </m:rPr>
                          <a:rPr lang="en-US" sz="2800" b="1" baseline="30000" dirty="0">
                            <a:solidFill>
                              <a:srgbClr val="FF0000"/>
                            </a:solidFill>
                            <a:latin typeface="Times New Roman" pitchFamily="18" charset="0"/>
                          </a:rPr>
                          <m:t>3</m:t>
                        </m:r>
                      </m:den>
                    </m:f>
                    <m:r>
                      <a:rPr lang="en-US" sz="2800" b="1" i="1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en-US" sz="36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2101" y="2147558"/>
                <a:ext cx="2801704" cy="788164"/>
              </a:xfrm>
              <a:prstGeom prst="rect">
                <a:avLst/>
              </a:prstGeom>
              <a:blipFill rotWithShape="1">
                <a:blip r:embed="rId5"/>
                <a:stretch>
                  <a:fillRect l="-4565" b="-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153093" y="3789677"/>
                <a:ext cx="1146468" cy="8311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200" b="1" dirty="0">
                    <a:solidFill>
                      <a:srgbClr val="FF0000"/>
                    </a:solidFill>
                    <a:latin typeface="Calibri"/>
                  </a:rPr>
                  <a:t>D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𝒎</m:t>
                        </m:r>
                      </m:num>
                      <m:den>
                        <m:r>
                          <a:rPr lang="en-US" sz="36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𝒗</m:t>
                        </m:r>
                      </m:den>
                    </m:f>
                  </m:oMath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3093" y="3789677"/>
                <a:ext cx="1146468" cy="831190"/>
              </a:xfrm>
              <a:prstGeom prst="rect">
                <a:avLst/>
              </a:prstGeom>
              <a:blipFill rotWithShape="1">
                <a:blip r:embed="rId6"/>
                <a:stretch>
                  <a:fillRect l="-13298" b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544636" y="2258517"/>
                <a:ext cx="388651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en-US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.</m:t>
                      </m:r>
                      <m:r>
                        <a:rPr lang="en-US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en-US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𝒈</m:t>
                      </m:r>
                      <m:r>
                        <a:rPr lang="en-US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 / </m:t>
                      </m:r>
                      <m:r>
                        <a:rPr lang="en-US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  <m:r>
                        <a:rPr lang="en-US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𝒄𝒎</m:t>
                      </m:r>
                      <m:r>
                        <a:rPr lang="en-US" sz="2800" b="1" i="1" baseline="30000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en-US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36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4636" y="2258517"/>
                <a:ext cx="3886510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1697648" y="3789677"/>
            <a:ext cx="215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</a:rPr>
              <a:t>v 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</a:rPr>
              <a:t>=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</a:rPr>
              <a:t>1.50 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</a:rPr>
              <a:t>cm</a:t>
            </a:r>
            <a:r>
              <a:rPr lang="en-US" sz="2800" b="1" baseline="30000" dirty="0">
                <a:solidFill>
                  <a:srgbClr val="FF0000"/>
                </a:solidFill>
                <a:latin typeface="Times New Roman" pitchFamily="18" charset="0"/>
              </a:rPr>
              <a:t>3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603863" y="3771022"/>
                <a:ext cx="4022455" cy="8311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b="1" dirty="0" smtClean="0">
                    <a:solidFill>
                      <a:srgbClr val="FF0000"/>
                    </a:solidFill>
                    <a:latin typeface="Calibri"/>
                  </a:rPr>
                  <a:t>2.70 g/cm3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en-US" sz="36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  </m:t>
                        </m:r>
                        <m:r>
                          <a:rPr lang="en-US" sz="36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𝒈</m:t>
                        </m:r>
                      </m:num>
                      <m:den>
                        <m:r>
                          <a:rPr lang="en-US" sz="36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en-US" sz="36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36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𝟓𝟎</m:t>
                        </m:r>
                        <m:r>
                          <a:rPr lang="en-US" sz="36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 </m:t>
                        </m:r>
                        <m:sSup>
                          <m:sSupPr>
                            <m:ctrlPr>
                              <a:rPr lang="en-US" sz="36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600" b="1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𝒄𝒎</m:t>
                            </m:r>
                          </m:e>
                          <m:sup>
                            <m:r>
                              <a:rPr lang="en-US" sz="36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𝟑</m:t>
                            </m:r>
                          </m:sup>
                        </m:sSup>
                      </m:den>
                    </m:f>
                  </m:oMath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3863" y="3771022"/>
                <a:ext cx="4022455" cy="831190"/>
              </a:xfrm>
              <a:prstGeom prst="rect">
                <a:avLst/>
              </a:prstGeom>
              <a:blipFill rotWithShape="1">
                <a:blip r:embed="rId8"/>
                <a:stretch>
                  <a:fillRect l="-3788" b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924062" y="5105400"/>
                <a:ext cx="308633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chemeClr val="tx1"/>
                        </a:solidFill>
                        <a:latin typeface="Cambria Math"/>
                      </a:rPr>
                      <m:t>𝟏</m:t>
                    </m:r>
                    <m:r>
                      <a:rPr lang="en-US" sz="2800" b="1" i="1" smtClean="0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  <m:r>
                      <a:rPr lang="en-US" sz="2800" b="1" i="1" smtClean="0">
                        <a:solidFill>
                          <a:schemeClr val="tx1"/>
                        </a:solidFill>
                        <a:latin typeface="Cambria Math"/>
                      </a:rPr>
                      <m:t>𝟓𝟎</m:t>
                    </m:r>
                    <m:r>
                      <m:rPr>
                        <m:nor/>
                      </m:rPr>
                      <a:rPr lang="en-US" sz="2800" b="1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8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•</m:t>
                    </m:r>
                    <m:r>
                      <a:rPr lang="en-US" sz="2800" b="1" i="1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sz="2800" b="1" i="1" smtClean="0">
                        <a:solidFill>
                          <a:schemeClr val="tx1"/>
                        </a:solidFill>
                        <a:latin typeface="Cambria Math"/>
                      </a:rPr>
                      <m:t>𝟐</m:t>
                    </m:r>
                    <m:r>
                      <a:rPr lang="en-US" sz="2800" b="1" i="1" smtClean="0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  <m:r>
                      <a:rPr lang="en-US" sz="2800" b="1" i="1" smtClean="0">
                        <a:solidFill>
                          <a:schemeClr val="tx1"/>
                        </a:solidFill>
                        <a:latin typeface="Cambria Math"/>
                      </a:rPr>
                      <m:t>𝟕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sz="2800" b="1" i="1" smtClean="0">
                        <a:solidFill>
                          <a:schemeClr val="tx1"/>
                        </a:solidFill>
                        <a:latin typeface="Cambria Math"/>
                      </a:rPr>
                      <m:t>𝟏</m:t>
                    </m:r>
                    <m:r>
                      <m:rPr>
                        <m:nor/>
                      </m:rPr>
                      <a:rPr lang="en-US" sz="28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•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x</a:t>
                </a:r>
                <a:endParaRPr lang="en-US" sz="2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4062" y="5105400"/>
                <a:ext cx="3086338" cy="523220"/>
              </a:xfrm>
              <a:prstGeom prst="rect">
                <a:avLst/>
              </a:prstGeom>
              <a:blipFill rotWithShape="1">
                <a:blip r:embed="rId9"/>
                <a:stretch>
                  <a:fillRect t="-11765" b="-3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7292976" y="5043844"/>
            <a:ext cx="2137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>
                <a:solidFill>
                  <a:srgbClr val="FF0000"/>
                </a:solidFill>
                <a:latin typeface="Cambria Math"/>
              </a:rPr>
              <a:t>= 4.05 </a:t>
            </a:r>
            <a:r>
              <a:rPr lang="en-US" sz="3600" b="1" dirty="0" smtClean="0">
                <a:solidFill>
                  <a:srgbClr val="FF0000"/>
                </a:solidFill>
                <a:latin typeface="Cambria Math"/>
              </a:rPr>
              <a:t>g</a:t>
            </a:r>
            <a:endParaRPr lang="en-US" sz="3600" b="1" dirty="0">
              <a:solidFill>
                <a:srgbClr val="FF0000"/>
              </a:solidFill>
              <a:latin typeface="Cambria Math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81613" y="3771022"/>
            <a:ext cx="153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</a:rPr>
              <a:t>m = ?g</a:t>
            </a:r>
            <a:endParaRPr lang="en-US" sz="28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1613" y="4340602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x = mass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305728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1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13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5" grpId="0"/>
      <p:bldP spid="6" grpId="0"/>
      <p:bldP spid="7" grpId="0"/>
      <p:bldP spid="13" grpId="0"/>
      <p:bldP spid="14" grpId="0"/>
      <p:bldP spid="15" grpId="0"/>
      <p:bldP spid="25" grpId="0"/>
      <p:bldP spid="20" grpId="0"/>
      <p:bldP spid="30" grpId="0"/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2"/>
          <p:cNvSpPr>
            <a:spLocks noGrp="1"/>
          </p:cNvSpPr>
          <p:nvPr>
            <p:ph type="title"/>
          </p:nvPr>
        </p:nvSpPr>
        <p:spPr>
          <a:xfrm>
            <a:off x="4" y="0"/>
            <a:ext cx="10134600" cy="487363"/>
          </a:xfrm>
        </p:spPr>
        <p:txBody>
          <a:bodyPr/>
          <a:lstStyle/>
          <a:p>
            <a:pPr lvl="0" algn="l" eaLnBrk="1" hangingPunct="1"/>
            <a:r>
              <a:rPr lang="en-US" sz="3600" u="sng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Bell </a:t>
            </a:r>
            <a:r>
              <a:rPr lang="en-US" sz="3600" u="sng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Work, Tuesday Mar 25, 2013  (</a:t>
            </a:r>
            <a:r>
              <a:rPr lang="en-US" sz="3600" u="sng" kern="1200" dirty="0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six questions</a:t>
            </a:r>
            <a:r>
              <a:rPr lang="en-US" sz="3600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)</a:t>
            </a:r>
            <a:endParaRPr lang="en-US" sz="3600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-12683" y="609600"/>
            <a:ext cx="10028237" cy="6477000"/>
          </a:xfrm>
        </p:spPr>
        <p:txBody>
          <a:bodyPr/>
          <a:lstStyle/>
          <a:p>
            <a:pPr lvl="0">
              <a:buNone/>
            </a:pPr>
            <a:r>
              <a:rPr lang="en-US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1.	</a:t>
            </a:r>
            <a:r>
              <a:rPr lang="en-US" sz="2800" b="1" dirty="0">
                <a:solidFill>
                  <a:srgbClr val="0000CC"/>
                </a:solidFill>
              </a:rPr>
              <a:t>Consider the following chemical equation: </a:t>
            </a:r>
          </a:p>
          <a:p>
            <a:pPr lvl="0">
              <a:buNone/>
            </a:pPr>
            <a:r>
              <a:rPr lang="en-US" sz="2800" b="1" dirty="0">
                <a:solidFill>
                  <a:srgbClr val="0000CC"/>
                </a:solidFill>
              </a:rPr>
              <a:t>				</a:t>
            </a:r>
            <a:r>
              <a:rPr lang="en-US" sz="2800" b="1" dirty="0">
                <a:solidFill>
                  <a:srgbClr val="CC00CC"/>
                </a:solidFill>
                <a:latin typeface="Arial Black" pitchFamily="34" charset="0"/>
              </a:rPr>
              <a:t>A + B </a:t>
            </a:r>
            <a:r>
              <a:rPr lang="en-US" sz="2800" b="1" dirty="0">
                <a:solidFill>
                  <a:srgbClr val="CC00CC"/>
                </a:solidFill>
                <a:latin typeface="Arial Black" pitchFamily="34" charset="0"/>
                <a:sym typeface="Wingdings" pitchFamily="2" charset="2"/>
              </a:rPr>
              <a:t> </a:t>
            </a:r>
            <a:r>
              <a:rPr lang="en-US" sz="2800" b="1" dirty="0" smtClean="0">
                <a:solidFill>
                  <a:srgbClr val="CC00CC"/>
                </a:solidFill>
                <a:latin typeface="Arial Black" pitchFamily="34" charset="0"/>
                <a:sym typeface="Wingdings" pitchFamily="2" charset="2"/>
              </a:rPr>
              <a:t>C+D</a:t>
            </a:r>
            <a:endParaRPr lang="en-US" sz="2800" b="1" dirty="0" smtClean="0">
              <a:solidFill>
                <a:srgbClr val="0000CC"/>
              </a:solidFill>
              <a:sym typeface="Wingdings" pitchFamily="2" charset="2"/>
            </a:endParaRPr>
          </a:p>
          <a:p>
            <a:pPr marL="0" indent="0" eaLnBrk="1" hangingPunct="1">
              <a:buNone/>
              <a:defRPr/>
            </a:pPr>
            <a:r>
              <a:rPr lang="en-US" sz="2800" b="1" dirty="0" smtClean="0">
                <a:solidFill>
                  <a:srgbClr val="0000CC"/>
                </a:solidFill>
                <a:sym typeface="Wingdings" pitchFamily="2" charset="2"/>
              </a:rPr>
              <a:t>The </a:t>
            </a:r>
            <a:r>
              <a:rPr lang="en-US" sz="2800" b="1" dirty="0">
                <a:solidFill>
                  <a:srgbClr val="0000CC"/>
                </a:solidFill>
                <a:sym typeface="Wingdings" pitchFamily="2" charset="2"/>
              </a:rPr>
              <a:t>reactants are __________ and the products are </a:t>
            </a:r>
            <a:r>
              <a:rPr lang="en-US" sz="2800" b="1" dirty="0" smtClean="0">
                <a:solidFill>
                  <a:srgbClr val="0000CC"/>
                </a:solidFill>
                <a:sym typeface="Wingdings" pitchFamily="2" charset="2"/>
              </a:rPr>
              <a:t>______.</a:t>
            </a:r>
            <a:endParaRPr lang="en-US" sz="2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hangingPunct="1">
              <a:buFontTx/>
              <a:buAutoNum type="arabicPeriod"/>
              <a:defRPr/>
            </a:pPr>
            <a:endParaRPr lang="en-US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hangingPunct="1">
              <a:buFontTx/>
              <a:buAutoNum type="arabicPeriod"/>
              <a:defRPr/>
            </a:pPr>
            <a:endParaRPr lang="en-US" sz="2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hangingPunct="1">
              <a:buFontTx/>
              <a:buAutoNum type="arabicPeriod"/>
              <a:defRPr/>
            </a:pPr>
            <a:endParaRPr lang="en-US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hangingPunct="1">
              <a:buFontTx/>
              <a:buAutoNum type="arabicPeriod"/>
              <a:defRPr/>
            </a:pPr>
            <a:endParaRPr lang="en-US" sz="2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hangingPunct="1">
              <a:buFontTx/>
              <a:buAutoNum type="arabicPeriod"/>
              <a:defRPr/>
            </a:pPr>
            <a:endParaRPr lang="en-US" sz="2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  <a:defRPr/>
            </a:pPr>
            <a:endParaRPr lang="en-US" sz="2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ts val="0"/>
              </a:spcBef>
              <a:defRPr/>
            </a:pPr>
            <a:endParaRPr lang="en-US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2514600"/>
            <a:ext cx="100584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</a:pPr>
            <a:r>
              <a:rPr lang="en-US" sz="2800" b="1" dirty="0" smtClean="0">
                <a:latin typeface="Calibri"/>
              </a:rPr>
              <a:t>  </a:t>
            </a:r>
            <a:r>
              <a:rPr lang="en-US" sz="2800" b="1" dirty="0">
                <a:latin typeface="Calibri"/>
              </a:rPr>
              <a:t>	</a:t>
            </a:r>
            <a:r>
              <a:rPr lang="en-US" sz="2800" b="1" dirty="0" smtClean="0">
                <a:latin typeface="Calibri"/>
              </a:rPr>
              <a:t>A &amp; C, B &amp; D		</a:t>
            </a:r>
            <a:r>
              <a:rPr lang="en-US" sz="2800" b="1" dirty="0">
                <a:latin typeface="Calibri"/>
              </a:rPr>
              <a:t> c. 	 </a:t>
            </a:r>
            <a:r>
              <a:rPr lang="en-US" sz="2800" b="1" dirty="0" smtClean="0">
                <a:latin typeface="Calibri"/>
              </a:rPr>
              <a:t>A &amp; B, C &amp; 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latin typeface="Calibri"/>
              </a:rPr>
              <a:t>			</a:t>
            </a:r>
          </a:p>
          <a:p>
            <a:pPr marL="742950" indent="-742950" fontAlgn="auto">
              <a:spcBef>
                <a:spcPts val="0"/>
              </a:spcBef>
              <a:spcAft>
                <a:spcPts val="0"/>
              </a:spcAft>
              <a:buAutoNum type="alphaLcPeriod" startAt="2"/>
            </a:pPr>
            <a:r>
              <a:rPr lang="en-US" sz="2800" b="1" dirty="0" smtClean="0">
                <a:latin typeface="Calibri"/>
              </a:rPr>
              <a:t>C &amp; D, A &amp; B 		d. 	</a:t>
            </a:r>
            <a:r>
              <a:rPr lang="en-US" sz="2800" b="1" dirty="0">
                <a:latin typeface="Calibri"/>
              </a:rPr>
              <a:t> </a:t>
            </a:r>
            <a:r>
              <a:rPr lang="en-US" sz="2800" b="1" dirty="0" smtClean="0">
                <a:latin typeface="Calibri"/>
              </a:rPr>
              <a:t>A &amp; D, B &amp; C</a:t>
            </a:r>
          </a:p>
          <a:p>
            <a:pPr marL="742950" indent="-742950" fontAlgn="auto">
              <a:spcBef>
                <a:spcPts val="0"/>
              </a:spcBef>
              <a:spcAft>
                <a:spcPts val="0"/>
              </a:spcAft>
              <a:buAutoNum type="alphaLcPeriod" startAt="2"/>
            </a:pPr>
            <a:endParaRPr lang="en-US" sz="800" b="1" dirty="0">
              <a:latin typeface="Calibri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dirty="0" smtClean="0">
                <a:solidFill>
                  <a:srgbClr val="0000CC"/>
                </a:solidFill>
                <a:latin typeface="Calibri"/>
              </a:rPr>
              <a:t>2. Reactants . The starting material, are always written on the _____ of the arrow and products (the stuff that is produced) are always written on the _______ of the arrow.</a:t>
            </a:r>
            <a:endParaRPr lang="en-US" sz="1400" b="1" dirty="0" smtClean="0">
              <a:solidFill>
                <a:srgbClr val="0000CC"/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dirty="0" smtClean="0">
                <a:solidFill>
                  <a:srgbClr val="0000CC"/>
                </a:solidFill>
                <a:latin typeface="+mn-lt"/>
              </a:rPr>
              <a:t>3. The arrow means: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dirty="0" smtClean="0">
                <a:solidFill>
                  <a:srgbClr val="FF0000"/>
                </a:solidFill>
                <a:latin typeface="+mn-lt"/>
              </a:rPr>
              <a:t>Produces, makes</a:t>
            </a:r>
            <a:r>
              <a:rPr lang="en-US" sz="2800" b="1" dirty="0">
                <a:solidFill>
                  <a:srgbClr val="FF0000"/>
                </a:solidFill>
                <a:latin typeface="+mn-lt"/>
              </a:rPr>
              <a:t>, </a:t>
            </a:r>
            <a:r>
              <a:rPr lang="en-US" sz="2800" b="1" dirty="0" smtClean="0">
                <a:solidFill>
                  <a:srgbClr val="FF0000"/>
                </a:solidFill>
                <a:latin typeface="+mn-lt"/>
              </a:rPr>
              <a:t>turns into, yields</a:t>
            </a:r>
            <a:r>
              <a:rPr lang="en-US" sz="2800" b="1" strike="sngStrike" dirty="0" smtClean="0">
                <a:solidFill>
                  <a:srgbClr val="FF0000"/>
                </a:solidFill>
                <a:latin typeface="+mn-lt"/>
              </a:rPr>
              <a:t>.</a:t>
            </a:r>
            <a:endParaRPr lang="en-US" sz="2800" b="1" strike="sngStrike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" name="Oval 12"/>
          <p:cNvSpPr>
            <a:spLocks noChangeArrowheads="1"/>
          </p:cNvSpPr>
          <p:nvPr/>
        </p:nvSpPr>
        <p:spPr bwMode="auto">
          <a:xfrm>
            <a:off x="3733842" y="2362200"/>
            <a:ext cx="4038601" cy="83820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471" y="4539003"/>
            <a:ext cx="1279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left</a:t>
            </a:r>
            <a:endParaRPr lang="en-US" sz="2800" b="1" dirty="0">
              <a:solidFill>
                <a:srgbClr val="FF0000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6" y="509182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right</a:t>
            </a:r>
            <a:endParaRPr lang="en-US" sz="2800" b="1" dirty="0">
              <a:solidFill>
                <a:srgbClr val="FF0000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8686800" y="2971800"/>
            <a:ext cx="1066800" cy="762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086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0" name="Rectangle 2"/>
          <p:cNvSpPr>
            <a:spLocks noChangeArrowheads="1"/>
          </p:cNvSpPr>
          <p:nvPr/>
        </p:nvSpPr>
        <p:spPr bwMode="auto">
          <a:xfrm>
            <a:off x="9" y="74"/>
            <a:ext cx="10058393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Bell Work, Wednesday, </a:t>
            </a:r>
            <a:r>
              <a:rPr lang="en-US" sz="3200" dirty="0" smtClean="0"/>
              <a:t>3/26/14 </a:t>
            </a:r>
            <a:r>
              <a:rPr lang="en-US" sz="3200" b="1" dirty="0" smtClean="0">
                <a:solidFill>
                  <a:srgbClr val="FF0000"/>
                </a:solidFill>
              </a:rPr>
              <a:t>(7 questions)</a:t>
            </a:r>
            <a:endParaRPr lang="en-US" sz="3200" b="1" dirty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314371" name="Line 3"/>
          <p:cNvSpPr>
            <a:spLocks noChangeShapeType="1"/>
          </p:cNvSpPr>
          <p:nvPr/>
        </p:nvSpPr>
        <p:spPr bwMode="auto">
          <a:xfrm>
            <a:off x="7292976" y="1676400"/>
            <a:ext cx="175895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4372" name="Rectangle 4"/>
          <p:cNvSpPr>
            <a:spLocks noChangeArrowheads="1"/>
          </p:cNvSpPr>
          <p:nvPr/>
        </p:nvSpPr>
        <p:spPr bwMode="auto">
          <a:xfrm>
            <a:off x="7293073" y="1600200"/>
            <a:ext cx="1843089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4373" name="Rectangle 5"/>
          <p:cNvSpPr>
            <a:spLocks noChangeArrowheads="1"/>
          </p:cNvSpPr>
          <p:nvPr/>
        </p:nvSpPr>
        <p:spPr bwMode="auto">
          <a:xfrm>
            <a:off x="4936835" y="2887147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4374" name="Rectangle 6"/>
          <p:cNvSpPr>
            <a:spLocks noChangeArrowheads="1"/>
          </p:cNvSpPr>
          <p:nvPr/>
        </p:nvSpPr>
        <p:spPr bwMode="auto">
          <a:xfrm>
            <a:off x="53" y="423936"/>
            <a:ext cx="10058359" cy="628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20700" indent="-520700">
              <a:lnSpc>
                <a:spcPct val="90000"/>
              </a:lnSpc>
              <a:spcBef>
                <a:spcPct val="20000"/>
              </a:spcBef>
              <a:buAutoNum type="arabicPeriod"/>
            </a:pPr>
            <a:r>
              <a:rPr lang="en-US" sz="2800" b="1" dirty="0" smtClean="0">
                <a:solidFill>
                  <a:srgbClr val="0000CC"/>
                </a:solidFill>
                <a:latin typeface="Arial" pitchFamily="34" charset="0"/>
              </a:rPr>
              <a:t>What is a system?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</a:rPr>
              <a:t>The thing you are experimenting with including the container.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0000CC"/>
                </a:solidFill>
                <a:latin typeface="Arial" pitchFamily="34" charset="0"/>
              </a:rPr>
              <a:t>2. Define “open system”?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0000"/>
                </a:solidFill>
              </a:rPr>
              <a:t>Stuff </a:t>
            </a:r>
            <a:r>
              <a:rPr lang="en-US" sz="2800" b="1" dirty="0">
                <a:solidFill>
                  <a:srgbClr val="FF0000"/>
                </a:solidFill>
              </a:rPr>
              <a:t>can enter and exit the system</a:t>
            </a:r>
            <a:r>
              <a:rPr lang="en-US" sz="2800" b="1" dirty="0" smtClean="0">
                <a:solidFill>
                  <a:srgbClr val="FF0000"/>
                </a:solidFill>
              </a:rPr>
              <a:t>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0000CC"/>
                </a:solidFill>
                <a:latin typeface="Arial" pitchFamily="34" charset="0"/>
              </a:rPr>
              <a:t>3. Define closed system.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0000"/>
                </a:solidFill>
              </a:rPr>
              <a:t>Nothing </a:t>
            </a:r>
            <a:r>
              <a:rPr lang="en-US" sz="2800" b="1" dirty="0">
                <a:solidFill>
                  <a:srgbClr val="FF0000"/>
                </a:solidFill>
              </a:rPr>
              <a:t>can enter or exit the system</a:t>
            </a:r>
            <a:r>
              <a:rPr lang="en-US" sz="2800" b="1" dirty="0" smtClean="0">
                <a:solidFill>
                  <a:srgbClr val="FF0000"/>
                </a:solidFill>
              </a:rPr>
              <a:t>.</a:t>
            </a:r>
            <a:endParaRPr lang="en-US" sz="2800" b="1" dirty="0" smtClean="0">
              <a:solidFill>
                <a:srgbClr val="FF0000"/>
              </a:solidFill>
              <a:latin typeface="Arial" pitchFamily="34" charset="0"/>
            </a:endParaRPr>
          </a:p>
          <a:p>
            <a:pPr marL="520700" indent="-520700">
              <a:lnSpc>
                <a:spcPct val="90000"/>
              </a:lnSpc>
              <a:spcBef>
                <a:spcPct val="20000"/>
              </a:spcBef>
              <a:buFont typeface="+mj-lt"/>
              <a:buAutoNum type="arabicPeriod" startAt="4"/>
            </a:pPr>
            <a:r>
              <a:rPr lang="en-US" sz="2800" b="1" dirty="0" smtClean="0">
                <a:solidFill>
                  <a:srgbClr val="0000CC"/>
                </a:solidFill>
                <a:latin typeface="Arial" pitchFamily="34" charset="0"/>
              </a:rPr>
              <a:t>State </a:t>
            </a:r>
            <a:r>
              <a:rPr lang="en-US" sz="2800" b="1" dirty="0">
                <a:solidFill>
                  <a:srgbClr val="0000CC"/>
                </a:solidFill>
                <a:latin typeface="Arial" pitchFamily="34" charset="0"/>
              </a:rPr>
              <a:t>the law of </a:t>
            </a:r>
            <a:r>
              <a:rPr lang="en-US" sz="2800" b="1" dirty="0" smtClean="0">
                <a:solidFill>
                  <a:srgbClr val="0000CC"/>
                </a:solidFill>
                <a:latin typeface="Arial" pitchFamily="34" charset="0"/>
              </a:rPr>
              <a:t>Conservation </a:t>
            </a:r>
            <a:r>
              <a:rPr lang="en-US" sz="2800" b="1" dirty="0">
                <a:solidFill>
                  <a:srgbClr val="0000CC"/>
                </a:solidFill>
                <a:latin typeface="Arial" pitchFamily="34" charset="0"/>
              </a:rPr>
              <a:t>of </a:t>
            </a:r>
            <a:r>
              <a:rPr lang="en-US" sz="2800" b="1" dirty="0" smtClean="0">
                <a:solidFill>
                  <a:srgbClr val="0000CC"/>
                </a:solidFill>
                <a:latin typeface="Arial" pitchFamily="34" charset="0"/>
              </a:rPr>
              <a:t>Mass (COM)</a:t>
            </a:r>
          </a:p>
          <a:p>
            <a:pPr marL="520700" indent="-63500">
              <a:lnSpc>
                <a:spcPts val="3360"/>
              </a:lnSpc>
              <a:spcBef>
                <a:spcPts val="0"/>
              </a:spcBef>
            </a:pP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Matter is neither created nor destroyed during a chemical reaction. </a:t>
            </a:r>
          </a:p>
          <a:p>
            <a:pPr marL="520700">
              <a:lnSpc>
                <a:spcPts val="3360"/>
              </a:lnSpc>
              <a:spcBef>
                <a:spcPts val="0"/>
              </a:spcBef>
            </a:pP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Therefore</a:t>
            </a: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the mass of a </a:t>
            </a: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closed system </a:t>
            </a: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 remain constant during any chemical </a:t>
            </a: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process.</a:t>
            </a:r>
            <a:endParaRPr lang="en-US" sz="28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20700" indent="-520700">
              <a:lnSpc>
                <a:spcPts val="3360"/>
              </a:lnSpc>
              <a:spcBef>
                <a:spcPct val="20000"/>
              </a:spcBef>
            </a:pPr>
            <a:endParaRPr lang="en-US" sz="800" b="1" dirty="0">
              <a:solidFill>
                <a:srgbClr val="0000CC"/>
              </a:solidFill>
              <a:latin typeface="Arial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520700" indent="-520700">
              <a:lnSpc>
                <a:spcPct val="90000"/>
              </a:lnSpc>
              <a:spcBef>
                <a:spcPct val="20000"/>
              </a:spcBef>
            </a:pPr>
            <a:endParaRPr lang="en-US" sz="3200" b="1" dirty="0">
              <a:solidFill>
                <a:srgbClr val="0000CC"/>
              </a:solidFill>
              <a:latin typeface="Arial" pitchFamily="34" charset="0"/>
            </a:endParaRPr>
          </a:p>
        </p:txBody>
      </p:sp>
      <p:sp>
        <p:nvSpPr>
          <p:cNvPr id="2" name="Action Button: Forward or Next 1">
            <a:hlinkClick r:id="" action="ppaction://hlinkshowjump?jump=nextslide" highlightClick="1"/>
          </p:cNvPr>
          <p:cNvSpPr/>
          <p:nvPr/>
        </p:nvSpPr>
        <p:spPr>
          <a:xfrm>
            <a:off x="4936835" y="6324704"/>
            <a:ext cx="701965" cy="38099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0262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4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43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43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43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43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/>
          <p:cNvSpPr>
            <a:spLocks noChangeArrowheads="1"/>
          </p:cNvSpPr>
          <p:nvPr/>
        </p:nvSpPr>
        <p:spPr bwMode="auto">
          <a:xfrm>
            <a:off x="2" y="149"/>
            <a:ext cx="9304338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kern="0" dirty="0">
                <a:solidFill>
                  <a:srgbClr val="000000"/>
                </a:solidFill>
                <a:latin typeface="Arial"/>
              </a:rPr>
              <a:t>Bell Work, Monday, 4/28/14 </a:t>
            </a:r>
            <a:endParaRPr lang="en-US" sz="32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0275" name="Line 3"/>
          <p:cNvSpPr>
            <a:spLocks noChangeShapeType="1"/>
          </p:cNvSpPr>
          <p:nvPr/>
        </p:nvSpPr>
        <p:spPr bwMode="auto">
          <a:xfrm>
            <a:off x="7292976" y="1676400"/>
            <a:ext cx="175895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0276" name="Rectangle 4"/>
          <p:cNvSpPr>
            <a:spLocks noChangeArrowheads="1"/>
          </p:cNvSpPr>
          <p:nvPr/>
        </p:nvSpPr>
        <p:spPr bwMode="auto">
          <a:xfrm>
            <a:off x="7293058" y="1600200"/>
            <a:ext cx="1843089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0277" name="Rectangle 5"/>
          <p:cNvSpPr>
            <a:spLocks noChangeArrowheads="1"/>
          </p:cNvSpPr>
          <p:nvPr/>
        </p:nvSpPr>
        <p:spPr bwMode="auto">
          <a:xfrm>
            <a:off x="4936835" y="2887147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0278" name="Rectangle 6"/>
          <p:cNvSpPr>
            <a:spLocks noChangeArrowheads="1"/>
          </p:cNvSpPr>
          <p:nvPr/>
        </p:nvSpPr>
        <p:spPr bwMode="auto">
          <a:xfrm>
            <a:off x="83" y="390821"/>
            <a:ext cx="9906001" cy="6395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0"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itchFamily="18" charset="0"/>
              </a:rPr>
              <a:t>3. </a:t>
            </a:r>
            <a:r>
              <a:rPr lang="en-US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Explain why the </a:t>
            </a:r>
            <a:r>
              <a:rPr lang="en-US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mercury or alcohol level </a:t>
            </a:r>
            <a:r>
              <a:rPr lang="en-US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 a thermometer rises when it is placed in a warmer fluid. (3-step process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514350" indent="-514350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Energy 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from the warmer 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fluid (the surroundings) 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is transferred to the 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liquid in 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the thermometer.  </a:t>
            </a:r>
            <a:endParaRPr lang="en-US" sz="28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514350" indent="-514350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his 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energy causes the alcohol molecules to move faster.  </a:t>
            </a:r>
            <a:endParaRPr lang="en-US" sz="28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514350" indent="-514350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The alcohol molecules move further apart 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(expand).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Result: alcohol rises 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in the tube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en-US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Explain why the mercury or alcohol </a:t>
            </a:r>
            <a:r>
              <a:rPr lang="en-US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level </a:t>
            </a:r>
            <a:r>
              <a:rPr lang="en-US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 a thermometer </a:t>
            </a:r>
            <a:r>
              <a:rPr lang="en-US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falls when </a:t>
            </a:r>
            <a:r>
              <a:rPr lang="en-US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it is placed in a warmer fluid. (3-step process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514350" indent="-514350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Energy from the warmer 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thermometer is 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transferred to the 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fluid (the surroundings).  </a:t>
            </a:r>
            <a:endParaRPr 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514350" indent="-514350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This energy 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loss causes 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the alcohol molecules to move 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slower.  </a:t>
            </a:r>
            <a:endParaRPr 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514350" indent="-514350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The alcohol molecules move 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closer together (contract). </a:t>
            </a:r>
            <a:endParaRPr 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Result: alcohol 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goes down in 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the tube.</a:t>
            </a:r>
            <a:endParaRPr lang="en-US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>
              <a:lnSpc>
                <a:spcPct val="90000"/>
              </a:lnSpc>
              <a:spcBef>
                <a:spcPct val="20000"/>
              </a:spcBef>
            </a:pPr>
            <a:endParaRPr lang="en-US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2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b="1" dirty="0">
              <a:solidFill>
                <a:srgbClr val="0000FF"/>
              </a:solidFill>
              <a:latin typeface="Arial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00CC"/>
                </a:solidFill>
                <a:latin typeface="Arial" pitchFamily="34" charset="0"/>
              </a:rPr>
              <a:t> </a:t>
            </a:r>
            <a:endParaRPr lang="en-US" sz="32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55317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02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02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02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02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02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02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02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02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" y="624199"/>
            <a:ext cx="10058400" cy="4567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20700" indent="-5207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00CC"/>
                </a:solidFill>
                <a:latin typeface="Arial" pitchFamily="34" charset="0"/>
              </a:rPr>
              <a:t>5. </a:t>
            </a:r>
            <a:r>
              <a:rPr lang="en-US" sz="2800" b="1" dirty="0">
                <a:solidFill>
                  <a:srgbClr val="0000CC"/>
                </a:solidFill>
                <a:latin typeface="Arial" pitchFamily="34" charset="0"/>
              </a:rPr>
              <a:t>For the chemical reaction</a:t>
            </a:r>
          </a:p>
          <a:p>
            <a:pPr marL="520700" indent="-520700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solidFill>
                  <a:srgbClr val="000000"/>
                </a:solidFill>
                <a:latin typeface="Arial" pitchFamily="34" charset="0"/>
              </a:rPr>
              <a:t>	</a:t>
            </a:r>
            <a:r>
              <a:rPr lang="en-US" sz="2800" b="1" dirty="0">
                <a:solidFill>
                  <a:srgbClr val="CC00CC"/>
                </a:solidFill>
                <a:latin typeface="Arial Black" panose="020B0A04020102020204" pitchFamily="34" charset="0"/>
              </a:rPr>
              <a:t>X + Y </a:t>
            </a:r>
            <a:r>
              <a:rPr lang="en-US" sz="2800" b="1" dirty="0">
                <a:solidFill>
                  <a:srgbClr val="CC00CC"/>
                </a:solidFill>
                <a:latin typeface="Arial Black" panose="020B0A04020102020204" pitchFamily="34" charset="0"/>
                <a:sym typeface="Wingdings" pitchFamily="2" charset="2"/>
              </a:rPr>
              <a:t> Z</a:t>
            </a:r>
          </a:p>
          <a:p>
            <a:pPr marL="520700" indent="-520700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>
                <a:solidFill>
                  <a:srgbClr val="0000CC"/>
                </a:solidFill>
                <a:latin typeface="Arial" pitchFamily="34" charset="0"/>
                <a:sym typeface="Wingdings" pitchFamily="2" charset="2"/>
              </a:rPr>
              <a:t>	how much product will result from mixing 100 grams of X with 50 grams of Y</a:t>
            </a:r>
            <a:r>
              <a:rPr lang="en-US" sz="2800" b="1" dirty="0" smtClean="0">
                <a:solidFill>
                  <a:srgbClr val="0000CC"/>
                </a:solidFill>
                <a:latin typeface="Arial" pitchFamily="34" charset="0"/>
                <a:sym typeface="Wingdings" pitchFamily="2" charset="2"/>
              </a:rPr>
              <a:t>?</a:t>
            </a:r>
            <a:endParaRPr lang="en-US" sz="2800" b="1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0700" indent="-520700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For </a:t>
            </a:r>
            <a:r>
              <a:rPr lang="en-US" sz="2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chemical reaction</a:t>
            </a:r>
            <a:r>
              <a:rPr lang="en-US" sz="2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    </a:t>
            </a:r>
            <a:r>
              <a:rPr lang="en-US" sz="2800" b="1" dirty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 + N </a:t>
            </a:r>
            <a:r>
              <a:rPr lang="en-US" sz="2800" b="1" dirty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P</a:t>
            </a:r>
          </a:p>
          <a:p>
            <a:pPr marL="520700" indent="-520700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	if you produce 25 grams of P and there was originally 10 grams of M, how many grams of N did you start with?</a:t>
            </a:r>
          </a:p>
          <a:p>
            <a:pPr marL="520700" indent="-520700">
              <a:lnSpc>
                <a:spcPct val="90000"/>
              </a:lnSpc>
              <a:spcBef>
                <a:spcPts val="1200"/>
              </a:spcBef>
            </a:pPr>
            <a:r>
              <a:rPr lang="en-US" sz="28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en-US" sz="28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kern="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property of matter does not change even though the appearance may change</a:t>
            </a:r>
            <a:r>
              <a:rPr lang="en-US" sz="2800" b="1" kern="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282575">
              <a:lnSpc>
                <a:spcPct val="80000"/>
              </a:lnSpc>
              <a:spcBef>
                <a:spcPct val="20000"/>
              </a:spcBef>
            </a:pPr>
            <a:r>
              <a:rPr lang="en-US" sz="2800" b="1" kern="0" dirty="0" smtClean="0">
                <a:solidFill>
                  <a:srgbClr val="000000"/>
                </a:solidFill>
                <a:latin typeface="Arial"/>
              </a:rPr>
              <a:t>a</a:t>
            </a:r>
            <a:r>
              <a:rPr lang="en-US" sz="2800" b="1" kern="0" dirty="0">
                <a:solidFill>
                  <a:srgbClr val="000000"/>
                </a:solidFill>
                <a:latin typeface="Arial"/>
              </a:rPr>
              <a:t>. mass		b. area 	c. shape 	d. volume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586740" y="2"/>
            <a:ext cx="905256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 algn="ctr"/>
            <a:r>
              <a:rPr lang="en-US" sz="4400" dirty="0">
                <a:solidFill>
                  <a:srgbClr val="000000"/>
                </a:solidFill>
                <a:latin typeface="Arial" pitchFamily="34" charset="0"/>
              </a:rPr>
              <a:t>Bell Work, Wednesday, </a:t>
            </a:r>
            <a:r>
              <a:rPr lang="en-US" sz="4400" dirty="0">
                <a:solidFill>
                  <a:srgbClr val="000000"/>
                </a:solidFill>
              </a:rPr>
              <a:t>3/26/14</a:t>
            </a:r>
            <a:endParaRPr lang="en-US" sz="4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" name="Action Button: Back or Previous 1">
            <a:hlinkClick r:id="" action="ppaction://hlinkshowjump?jump=previousslide" highlightClick="1"/>
          </p:cNvPr>
          <p:cNvSpPr/>
          <p:nvPr/>
        </p:nvSpPr>
        <p:spPr>
          <a:xfrm>
            <a:off x="9067800" y="1905000"/>
            <a:ext cx="4572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79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/>
          <p:cNvSpPr>
            <a:spLocks noChangeArrowheads="1"/>
          </p:cNvSpPr>
          <p:nvPr/>
        </p:nvSpPr>
        <p:spPr bwMode="auto">
          <a:xfrm>
            <a:off x="7" y="74"/>
            <a:ext cx="9304338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Bell Work, Wednesday, </a:t>
            </a:r>
            <a:r>
              <a:rPr lang="en-US" sz="3200" dirty="0"/>
              <a:t>3/26/14</a:t>
            </a:r>
            <a:endParaRPr lang="en-US" sz="32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0275" name="Line 3"/>
          <p:cNvSpPr>
            <a:spLocks noChangeShapeType="1"/>
          </p:cNvSpPr>
          <p:nvPr/>
        </p:nvSpPr>
        <p:spPr bwMode="auto">
          <a:xfrm>
            <a:off x="7292976" y="1676400"/>
            <a:ext cx="175895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0276" name="Rectangle 4"/>
          <p:cNvSpPr>
            <a:spLocks noChangeArrowheads="1"/>
          </p:cNvSpPr>
          <p:nvPr/>
        </p:nvSpPr>
        <p:spPr bwMode="auto">
          <a:xfrm>
            <a:off x="7293073" y="1600200"/>
            <a:ext cx="1843089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0277" name="Rectangle 5"/>
          <p:cNvSpPr>
            <a:spLocks noChangeArrowheads="1"/>
          </p:cNvSpPr>
          <p:nvPr/>
        </p:nvSpPr>
        <p:spPr bwMode="auto">
          <a:xfrm>
            <a:off x="4936835" y="2887147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0278" name="Rectangle 6"/>
          <p:cNvSpPr>
            <a:spLocks noChangeArrowheads="1"/>
          </p:cNvSpPr>
          <p:nvPr/>
        </p:nvSpPr>
        <p:spPr bwMode="auto">
          <a:xfrm>
            <a:off x="46" y="685800"/>
            <a:ext cx="9906001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CC0099"/>
                </a:solidFill>
                <a:latin typeface="Arial" pitchFamily="34" charset="0"/>
              </a:rPr>
              <a:t>5.</a:t>
            </a:r>
            <a:r>
              <a:rPr lang="en-US" sz="3200" b="1" dirty="0" smtClean="0">
                <a:solidFill>
                  <a:srgbClr val="0000CC"/>
                </a:solidFill>
                <a:latin typeface="Arial" pitchFamily="34" charset="0"/>
              </a:rPr>
              <a:t> </a:t>
            </a:r>
            <a:r>
              <a:rPr lang="en-US" sz="3200" b="1" dirty="0">
                <a:solidFill>
                  <a:srgbClr val="0000CC"/>
                </a:solidFill>
                <a:latin typeface="Arial" pitchFamily="34" charset="0"/>
              </a:rPr>
              <a:t>For the chemical reaction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solidFill>
                  <a:srgbClr val="0000CC"/>
                </a:solidFill>
                <a:latin typeface="Arial" pitchFamily="34" charset="0"/>
              </a:rPr>
              <a:t>	</a:t>
            </a:r>
            <a:r>
              <a:rPr lang="en-US" sz="3200" b="1" dirty="0">
                <a:solidFill>
                  <a:srgbClr val="0000CC"/>
                </a:solidFill>
                <a:latin typeface="Arial" pitchFamily="34" charset="0"/>
              </a:rPr>
              <a:t>X + Y </a:t>
            </a:r>
            <a:r>
              <a:rPr lang="en-US" sz="3200" b="1" dirty="0">
                <a:solidFill>
                  <a:srgbClr val="0000CC"/>
                </a:solidFill>
                <a:latin typeface="Arial" pitchFamily="34" charset="0"/>
                <a:sym typeface="Wingdings" pitchFamily="2" charset="2"/>
              </a:rPr>
              <a:t> Z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00CC"/>
                </a:solidFill>
                <a:latin typeface="Arial" pitchFamily="34" charset="0"/>
                <a:sym typeface="Wingdings" pitchFamily="2" charset="2"/>
              </a:rPr>
              <a:t>how much product will result from mixing 100 grams of X with 50 grams of Y?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0279" name="Text Box 7"/>
          <p:cNvSpPr txBox="1">
            <a:spLocks noChangeArrowheads="1"/>
          </p:cNvSpPr>
          <p:nvPr/>
        </p:nvSpPr>
        <p:spPr bwMode="auto">
          <a:xfrm>
            <a:off x="1905000" y="4800689"/>
            <a:ext cx="4343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A50021"/>
                </a:solidFill>
                <a:latin typeface="Arial" pitchFamily="34" charset="0"/>
              </a:rPr>
              <a:t>100 g + 50 g = 150 g</a:t>
            </a:r>
          </a:p>
        </p:txBody>
      </p:sp>
      <p:sp>
        <p:nvSpPr>
          <p:cNvPr id="310280" name="Text Box 8"/>
          <p:cNvSpPr txBox="1">
            <a:spLocks noChangeArrowheads="1"/>
          </p:cNvSpPr>
          <p:nvPr/>
        </p:nvSpPr>
        <p:spPr bwMode="auto">
          <a:xfrm>
            <a:off x="3048000" y="5562689"/>
            <a:ext cx="2438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150 g of Z</a:t>
            </a:r>
          </a:p>
        </p:txBody>
      </p:sp>
      <p:sp>
        <p:nvSpPr>
          <p:cNvPr id="310281" name="Text Box 9"/>
          <p:cNvSpPr txBox="1">
            <a:spLocks noChangeArrowheads="1"/>
          </p:cNvSpPr>
          <p:nvPr/>
        </p:nvSpPr>
        <p:spPr bwMode="auto">
          <a:xfrm>
            <a:off x="46" y="2971800"/>
            <a:ext cx="9906001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A50021"/>
                </a:solidFill>
                <a:latin typeface="Arial" pitchFamily="34" charset="0"/>
              </a:rPr>
              <a:t>The law of Conservation of Mass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</a:rPr>
              <a:t> (COM) says grams of reactants = grams of product</a:t>
            </a:r>
          </a:p>
        </p:txBody>
      </p:sp>
      <p:sp>
        <p:nvSpPr>
          <p:cNvPr id="310282" name="Text Box 10"/>
          <p:cNvSpPr txBox="1">
            <a:spLocks noChangeArrowheads="1"/>
          </p:cNvSpPr>
          <p:nvPr/>
        </p:nvSpPr>
        <p:spPr bwMode="auto">
          <a:xfrm>
            <a:off x="1143005" y="4114877"/>
            <a:ext cx="7010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006600"/>
                </a:solidFill>
                <a:latin typeface="Arial Black" pitchFamily="34" charset="0"/>
              </a:rPr>
              <a:t>100 g of X + 50 g of Y = g of Z</a:t>
            </a:r>
          </a:p>
        </p:txBody>
      </p:sp>
      <p:sp>
        <p:nvSpPr>
          <p:cNvPr id="310283" name="Text Box 11"/>
          <p:cNvSpPr txBox="1">
            <a:spLocks noChangeArrowheads="1"/>
          </p:cNvSpPr>
          <p:nvPr/>
        </p:nvSpPr>
        <p:spPr bwMode="auto">
          <a:xfrm>
            <a:off x="0" y="6096089"/>
            <a:ext cx="10287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CC0099"/>
                </a:solidFill>
                <a:latin typeface="Arial" pitchFamily="34" charset="0"/>
              </a:rPr>
              <a:t>grams  reactants =  150g,  grams of product = 150g</a:t>
            </a:r>
            <a:r>
              <a:rPr lang="en-US" sz="3200" dirty="0">
                <a:solidFill>
                  <a:srgbClr val="000000"/>
                </a:solidFill>
                <a:latin typeface="Arial" pitchFamily="34" charset="0"/>
              </a:rPr>
              <a:t>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9489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10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10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10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10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10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279" grpId="0"/>
      <p:bldP spid="310280" grpId="0"/>
      <p:bldP spid="310281" grpId="0"/>
      <p:bldP spid="310282" grpId="0"/>
      <p:bldP spid="31028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ChangeArrowheads="1"/>
          </p:cNvSpPr>
          <p:nvPr/>
        </p:nvSpPr>
        <p:spPr bwMode="auto">
          <a:xfrm>
            <a:off x="7" y="74"/>
            <a:ext cx="9304338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000000"/>
                </a:solidFill>
                <a:latin typeface="Arial" pitchFamily="34" charset="0"/>
              </a:rPr>
              <a:t>Bell Work, Wednesday, </a:t>
            </a:r>
            <a:r>
              <a:rPr lang="en-US" sz="4400" dirty="0"/>
              <a:t>3/26/14</a:t>
            </a:r>
            <a:endParaRPr lang="en-US" sz="4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2323" name="Line 3"/>
          <p:cNvSpPr>
            <a:spLocks noChangeShapeType="1"/>
          </p:cNvSpPr>
          <p:nvPr/>
        </p:nvSpPr>
        <p:spPr bwMode="auto">
          <a:xfrm>
            <a:off x="7292976" y="1676400"/>
            <a:ext cx="175895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2324" name="Rectangle 4"/>
          <p:cNvSpPr>
            <a:spLocks noChangeArrowheads="1"/>
          </p:cNvSpPr>
          <p:nvPr/>
        </p:nvSpPr>
        <p:spPr bwMode="auto">
          <a:xfrm>
            <a:off x="7293073" y="1600200"/>
            <a:ext cx="1843089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2325" name="Rectangle 5"/>
          <p:cNvSpPr>
            <a:spLocks noChangeArrowheads="1"/>
          </p:cNvSpPr>
          <p:nvPr/>
        </p:nvSpPr>
        <p:spPr bwMode="auto">
          <a:xfrm>
            <a:off x="4936835" y="2887147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2326" name="Rectangle 6"/>
          <p:cNvSpPr>
            <a:spLocks noChangeArrowheads="1"/>
          </p:cNvSpPr>
          <p:nvPr/>
        </p:nvSpPr>
        <p:spPr bwMode="auto">
          <a:xfrm>
            <a:off x="46" y="533400"/>
            <a:ext cx="9906001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sz="3200" b="1" dirty="0" smtClean="0">
                <a:solidFill>
                  <a:srgbClr val="A50021"/>
                </a:solidFill>
                <a:latin typeface="Arial" pitchFamily="34" charset="0"/>
              </a:rPr>
              <a:t>6</a:t>
            </a:r>
            <a:r>
              <a:rPr lang="en-US" sz="3200" b="1" dirty="0" smtClean="0">
                <a:solidFill>
                  <a:srgbClr val="000000"/>
                </a:solidFill>
                <a:latin typeface="Arial" pitchFamily="34" charset="0"/>
              </a:rPr>
              <a:t>.</a:t>
            </a: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3200" b="1" dirty="0">
                <a:solidFill>
                  <a:srgbClr val="0000CC"/>
                </a:solidFill>
                <a:latin typeface="Arial" pitchFamily="34" charset="0"/>
              </a:rPr>
              <a:t>In the chemical reaction 	M + N </a:t>
            </a:r>
            <a:r>
              <a:rPr lang="en-US" sz="3200" b="1" dirty="0">
                <a:solidFill>
                  <a:srgbClr val="0000CC"/>
                </a:solidFill>
                <a:latin typeface="Arial" pitchFamily="34" charset="0"/>
                <a:sym typeface="Wingdings" pitchFamily="2" charset="2"/>
              </a:rPr>
              <a:t> P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sz="3200" b="1" dirty="0">
                <a:solidFill>
                  <a:srgbClr val="0000CC"/>
                </a:solidFill>
                <a:latin typeface="Arial" pitchFamily="34" charset="0"/>
                <a:sym typeface="Wingdings" pitchFamily="2" charset="2"/>
              </a:rPr>
              <a:t> 25 grams of P are produced. If there was originally 10 grams of M, how many grams of N did you start with?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en-US" sz="1200" b="1" dirty="0">
              <a:solidFill>
                <a:srgbClr val="CC0000"/>
              </a:solidFill>
              <a:latin typeface="Arial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3200" b="1" dirty="0">
                <a:solidFill>
                  <a:srgbClr val="CC0000"/>
                </a:solidFill>
                <a:latin typeface="Arial" pitchFamily="34" charset="0"/>
              </a:rPr>
              <a:t>10 g of M  + ? g of N = 25 g of P  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3200" b="1" dirty="0">
                <a:solidFill>
                  <a:srgbClr val="CC0000"/>
                </a:solidFill>
                <a:latin typeface="Arial" pitchFamily="34" charset="0"/>
              </a:rPr>
              <a:t> g of N = 25 g P  – 10 g M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3200" b="1" dirty="0">
                <a:solidFill>
                  <a:srgbClr val="CC0000"/>
                </a:solidFill>
                <a:latin typeface="Arial" pitchFamily="34" charset="0"/>
              </a:rPr>
              <a:t> g of N = 15 </a:t>
            </a:r>
            <a:r>
              <a:rPr lang="en-US" sz="3200" b="1" dirty="0" smtClean="0">
                <a:solidFill>
                  <a:srgbClr val="CC0000"/>
                </a:solidFill>
                <a:latin typeface="Arial" pitchFamily="34" charset="0"/>
              </a:rPr>
              <a:t>g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3200" b="1" dirty="0">
              <a:solidFill>
                <a:srgbClr val="CC0000"/>
              </a:solidFill>
              <a:latin typeface="Arial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000" b="1" dirty="0" smtClean="0">
              <a:solidFill>
                <a:srgbClr val="CC0000"/>
              </a:solidFill>
              <a:latin typeface="Arial" pitchFamily="34" charset="0"/>
            </a:endParaRPr>
          </a:p>
          <a:p>
            <a:pPr marL="3175">
              <a:spcBef>
                <a:spcPct val="20000"/>
              </a:spcBef>
            </a:pPr>
            <a:r>
              <a:rPr lang="en-US" sz="32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</a:t>
            </a:r>
            <a:r>
              <a:rPr lang="en-US" sz="3200" b="1" kern="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property of matter does not change even though the appearance may change?</a:t>
            </a:r>
          </a:p>
          <a:p>
            <a:pPr marL="282575">
              <a:lnSpc>
                <a:spcPct val="80000"/>
              </a:lnSpc>
              <a:spcBef>
                <a:spcPct val="20000"/>
              </a:spcBef>
            </a:pPr>
            <a:endParaRPr lang="en-US" sz="1000" b="1" kern="0" dirty="0">
              <a:solidFill>
                <a:srgbClr val="0000CC"/>
              </a:solidFill>
              <a:latin typeface="Arial"/>
            </a:endParaRPr>
          </a:p>
          <a:p>
            <a:pPr marL="282575">
              <a:lnSpc>
                <a:spcPct val="80000"/>
              </a:lnSpc>
              <a:spcBef>
                <a:spcPct val="20000"/>
              </a:spcBef>
            </a:pPr>
            <a:r>
              <a:rPr lang="en-US" sz="3200" b="1" kern="0" dirty="0">
                <a:solidFill>
                  <a:srgbClr val="000000"/>
                </a:solidFill>
                <a:latin typeface="Arial"/>
              </a:rPr>
              <a:t>a. mass		b. area 	c. shape 	d. volume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3200" b="1" dirty="0">
              <a:solidFill>
                <a:srgbClr val="CC0000"/>
              </a:solidFill>
              <a:latin typeface="Arial" pitchFamily="34" charset="0"/>
            </a:endParaRPr>
          </a:p>
        </p:txBody>
      </p:sp>
      <p:sp>
        <p:nvSpPr>
          <p:cNvPr id="312327" name="Text Box 7"/>
          <p:cNvSpPr txBox="1">
            <a:spLocks noChangeArrowheads="1"/>
          </p:cNvSpPr>
          <p:nvPr/>
        </p:nvSpPr>
        <p:spPr bwMode="auto">
          <a:xfrm>
            <a:off x="330244" y="4284662"/>
            <a:ext cx="4038601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15 g of  N</a:t>
            </a:r>
          </a:p>
        </p:txBody>
      </p:sp>
      <p:sp>
        <p:nvSpPr>
          <p:cNvPr id="312329" name="Text Box 9"/>
          <p:cNvSpPr txBox="1">
            <a:spLocks noChangeArrowheads="1"/>
          </p:cNvSpPr>
          <p:nvPr/>
        </p:nvSpPr>
        <p:spPr bwMode="auto">
          <a:xfrm>
            <a:off x="3200400" y="3543300"/>
            <a:ext cx="706466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CC0099"/>
                </a:solidFill>
                <a:latin typeface="Arial" pitchFamily="34" charset="0"/>
              </a:rPr>
              <a:t>grams  reactants =  25 g,  grams of product = 25 g</a:t>
            </a:r>
            <a:r>
              <a:rPr lang="en-US" sz="3200" dirty="0">
                <a:solidFill>
                  <a:srgbClr val="000000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9" name="Oval 12"/>
          <p:cNvSpPr>
            <a:spLocks noChangeArrowheads="1"/>
          </p:cNvSpPr>
          <p:nvPr/>
        </p:nvSpPr>
        <p:spPr bwMode="auto">
          <a:xfrm>
            <a:off x="152401" y="6019800"/>
            <a:ext cx="2324440" cy="53340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74901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123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12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123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12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12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2327" grpId="0"/>
      <p:bldP spid="312329" grpId="0"/>
      <p:bldP spid="9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0058400" cy="563562"/>
          </a:xfrm>
        </p:spPr>
        <p:txBody>
          <a:bodyPr/>
          <a:lstStyle/>
          <a:p>
            <a:r>
              <a:rPr lang="en-US" sz="4000" dirty="0">
                <a:solidFill>
                  <a:srgbClr val="000000"/>
                </a:solidFill>
              </a:rPr>
              <a:t>Bell Work, </a:t>
            </a:r>
            <a:r>
              <a:rPr lang="en-US" sz="4000" dirty="0" smtClean="0">
                <a:solidFill>
                  <a:srgbClr val="000000"/>
                </a:solidFill>
              </a:rPr>
              <a:t>Thursday, 3/27/14 </a:t>
            </a:r>
            <a:r>
              <a:rPr lang="en-US" sz="4000" dirty="0" smtClean="0">
                <a:solidFill>
                  <a:srgbClr val="FF0000"/>
                </a:solidFill>
              </a:rPr>
              <a:t>(six </a:t>
            </a:r>
            <a:r>
              <a:rPr lang="en-US" sz="4000" dirty="0" err="1" smtClean="0">
                <a:solidFill>
                  <a:srgbClr val="FF0000"/>
                </a:solidFill>
              </a:rPr>
              <a:t>ques</a:t>
            </a:r>
            <a:r>
              <a:rPr lang="en-US" sz="4000" dirty="0" smtClean="0">
                <a:solidFill>
                  <a:srgbClr val="FF0000"/>
                </a:solidFill>
              </a:rPr>
              <a:t>)</a:t>
            </a:r>
            <a:endParaRPr lang="en-US" sz="4000" dirty="0"/>
          </a:p>
        </p:txBody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533400"/>
            <a:ext cx="10058400" cy="6324600"/>
          </a:xfrm>
        </p:spPr>
        <p:txBody>
          <a:bodyPr/>
          <a:lstStyle/>
          <a:p>
            <a:pPr marL="609600" indent="-609600">
              <a:spcBef>
                <a:spcPts val="0"/>
              </a:spcBef>
              <a:buAutoNum type="arabicPeriod"/>
            </a:pPr>
            <a:r>
              <a:rPr lang="en-US" b="1" dirty="0" smtClean="0">
                <a:solidFill>
                  <a:srgbClr val="0000CC"/>
                </a:solidFill>
              </a:rPr>
              <a:t>What is a physical change?</a:t>
            </a:r>
          </a:p>
          <a:p>
            <a:pPr marL="1009650" lvl="1" indent="-327025">
              <a:lnSpc>
                <a:spcPts val="3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0000"/>
                </a:solidFill>
              </a:rPr>
              <a:t>Physical change: does not result in a new substance</a:t>
            </a:r>
            <a:r>
              <a:rPr lang="en-US" b="1" dirty="0" smtClean="0">
                <a:solidFill>
                  <a:srgbClr val="CC0099"/>
                </a:solidFill>
              </a:rPr>
              <a:t>.</a:t>
            </a:r>
          </a:p>
          <a:p>
            <a:pPr marL="1009650" lvl="1" indent="-327025">
              <a:lnSpc>
                <a:spcPts val="3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A50021"/>
                </a:solidFill>
              </a:rPr>
              <a:t>A physical change can usually be undone and result in the original composition of the substance.</a:t>
            </a:r>
          </a:p>
          <a:p>
            <a:pPr marL="1009650" lvl="1" indent="-327025">
              <a:lnSpc>
                <a:spcPts val="3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 water can be frozen into ice then melted back to water.</a:t>
            </a:r>
          </a:p>
          <a:p>
            <a:pPr marL="609600" indent="-546100">
              <a:lnSpc>
                <a:spcPts val="3000"/>
              </a:lnSpc>
              <a:spcBef>
                <a:spcPts val="600"/>
              </a:spcBef>
              <a:buNone/>
            </a:pPr>
            <a:r>
              <a:rPr lang="en-US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What is a chemical change?</a:t>
            </a:r>
          </a:p>
          <a:p>
            <a:pPr marL="1009650" lvl="1" indent="-327025">
              <a:lnSpc>
                <a:spcPts val="3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C00000"/>
                </a:solidFill>
              </a:rPr>
              <a:t>A chemical change  results in a new substance(s).</a:t>
            </a:r>
          </a:p>
          <a:p>
            <a:pPr marL="1009650" lvl="1" indent="-327025">
              <a:lnSpc>
                <a:spcPts val="3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CC0099"/>
                </a:solidFill>
                <a:latin typeface="Arial Black" pitchFamily="34" charset="0"/>
              </a:rPr>
              <a:t>A chemical change is a chemical reaction.</a:t>
            </a:r>
          </a:p>
          <a:p>
            <a:pPr marL="1009650" lvl="1" indent="-327025">
              <a:lnSpc>
                <a:spcPts val="3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C00000"/>
                </a:solidFill>
              </a:rPr>
              <a:t>Example: Burning (combustion) a match results in ash, water vapor and carbon dioxide</a:t>
            </a:r>
          </a:p>
          <a:p>
            <a:pPr marL="609600" indent="-609600">
              <a:buNone/>
              <a:tabLst>
                <a:tab pos="6629400" algn="l"/>
                <a:tab pos="7772400" algn="l"/>
              </a:tabLst>
            </a:pPr>
            <a:endParaRPr lang="en-US" sz="2800" dirty="0" smtClean="0">
              <a:solidFill>
                <a:srgbClr val="0000CC"/>
              </a:solidFill>
              <a:latin typeface="Arial Black" pitchFamily="34" charset="0"/>
            </a:endParaRPr>
          </a:p>
          <a:p>
            <a:pPr marL="609600" indent="-609600">
              <a:buNone/>
              <a:tabLst>
                <a:tab pos="6629400" algn="l"/>
                <a:tab pos="7772400" algn="l"/>
              </a:tabLst>
            </a:pPr>
            <a:endParaRPr lang="en-US" sz="2800" b="1" dirty="0" smtClean="0">
              <a:solidFill>
                <a:srgbClr val="0000CC"/>
              </a:solidFill>
              <a:latin typeface="Times New Roman" pitchFamily="18" charset="0"/>
            </a:endParaRPr>
          </a:p>
          <a:p>
            <a:pPr marL="609600" indent="-609600">
              <a:tabLst>
                <a:tab pos="6629400" algn="l"/>
                <a:tab pos="7772400" algn="l"/>
              </a:tabLst>
            </a:pPr>
            <a:endParaRPr lang="en-US" sz="2800" b="1" dirty="0" smtClean="0">
              <a:solidFill>
                <a:srgbClr val="0000CC"/>
              </a:solidFill>
              <a:latin typeface="Times New Roman" pitchFamily="18" charset="0"/>
            </a:endParaRPr>
          </a:p>
          <a:p>
            <a:pPr marL="609600" indent="-609600">
              <a:buFontTx/>
              <a:buAutoNum type="arabicPeriod"/>
            </a:pPr>
            <a:endParaRPr lang="en-US" sz="2800" dirty="0" smtClean="0">
              <a:solidFill>
                <a:srgbClr val="CC0000"/>
              </a:solidFill>
            </a:endParaRPr>
          </a:p>
          <a:p>
            <a:pPr marL="609600" indent="-609600">
              <a:buFontTx/>
              <a:buAutoNum type="arabicPeriod"/>
            </a:pPr>
            <a:endParaRPr lang="en-US" sz="2800" dirty="0">
              <a:solidFill>
                <a:srgbClr val="CC0000"/>
              </a:solidFill>
            </a:endParaRPr>
          </a:p>
          <a:p>
            <a:pPr marL="609600" indent="-609600">
              <a:buFontTx/>
              <a:buAutoNum type="arabicPeriod"/>
            </a:pPr>
            <a:endParaRPr lang="en-US" sz="2800" dirty="0">
              <a:solidFill>
                <a:srgbClr val="CC0000"/>
              </a:solidFill>
            </a:endParaRPr>
          </a:p>
          <a:p>
            <a:pPr marL="609600" indent="-609600">
              <a:buFontTx/>
              <a:buNone/>
            </a:pPr>
            <a:endParaRPr lang="en-US" sz="2800" dirty="0"/>
          </a:p>
          <a:p>
            <a:pPr marL="609600" indent="-609600">
              <a:buFontTx/>
              <a:buNone/>
            </a:pPr>
            <a:endParaRPr lang="en-US" sz="2800" dirty="0"/>
          </a:p>
          <a:p>
            <a:pPr marL="609600" indent="-609600">
              <a:buFontTx/>
              <a:buNone/>
            </a:pPr>
            <a:endParaRPr lang="en-US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7954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4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74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74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74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74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74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6429290"/>
              </p:ext>
            </p:extLst>
          </p:nvPr>
        </p:nvGraphicFramePr>
        <p:xfrm>
          <a:off x="76203" y="828023"/>
          <a:ext cx="5562602" cy="5502707"/>
        </p:xfrm>
        <a:graphic>
          <a:graphicData uri="http://schemas.openxmlformats.org/drawingml/2006/table">
            <a:tbl>
              <a:tblPr firstRow="1" firstCol="1" bandRow="1"/>
              <a:tblGrid>
                <a:gridCol w="1918139"/>
                <a:gridCol w="1918139"/>
                <a:gridCol w="1726324"/>
              </a:tblGrid>
              <a:tr h="7478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Arial"/>
                          <a:ea typeface="Times"/>
                          <a:cs typeface="Times New Roman"/>
                        </a:rPr>
                        <a:t>ACT SCORE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Arial"/>
                          <a:ea typeface="Times"/>
                          <a:cs typeface="Times New Roman"/>
                        </a:rPr>
                        <a:t># correct Science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Arial"/>
                          <a:ea typeface="Times"/>
                          <a:cs typeface="Times New Roman"/>
                        </a:rPr>
                        <a:t>Quality Point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6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Times"/>
                          <a:cs typeface="Times New Roman"/>
                        </a:rPr>
                        <a:t>10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7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1.0   D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6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Times"/>
                          <a:cs typeface="Times New Roman"/>
                        </a:rPr>
                        <a:t>11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8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1.3   D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6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12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9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1.6   C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6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13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10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1.8   C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6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14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11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2.0   C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6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15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12 -13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2.5   B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84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16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14 -15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3.0   B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6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17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16-17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3.2   B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6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18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18 - 19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3.5   A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6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19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20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3.7   A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84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20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21 -</a:t>
                      </a:r>
                      <a:r>
                        <a:rPr lang="en-US" sz="2400" baseline="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 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22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3.8   A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84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21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23 - 24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3.9   A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84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22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24 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4.0   A+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437480"/>
              </p:ext>
            </p:extLst>
          </p:nvPr>
        </p:nvGraphicFramePr>
        <p:xfrm>
          <a:off x="5981714" y="866120"/>
          <a:ext cx="4038600" cy="3596640"/>
        </p:xfrm>
        <a:graphic>
          <a:graphicData uri="http://schemas.openxmlformats.org/drawingml/2006/table">
            <a:tbl>
              <a:tblPr firstRow="1" firstCol="1" bandRow="1"/>
              <a:tblGrid>
                <a:gridCol w="1392621"/>
                <a:gridCol w="1392621"/>
                <a:gridCol w="1253358"/>
              </a:tblGrid>
              <a:tr h="32284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Arial"/>
                          <a:ea typeface="Times"/>
                          <a:cs typeface="Times New Roman"/>
                        </a:rPr>
                        <a:t>ACT SCORE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Arial"/>
                          <a:ea typeface="Times"/>
                          <a:cs typeface="Times New Roman"/>
                        </a:rPr>
                        <a:t># correct Science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Arial"/>
                          <a:ea typeface="Times"/>
                          <a:cs typeface="Times New Roman"/>
                        </a:rPr>
                        <a:t>Quality Point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84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Times"/>
                          <a:cs typeface="Times New Roman"/>
                        </a:rPr>
                        <a:t>23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25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4.2 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Bonus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84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24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26 -27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4.5</a:t>
                      </a: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entury Gothic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entury Gothic"/>
                          <a:ea typeface="Times New Roman"/>
                          <a:cs typeface="Times New Roman"/>
                        </a:rPr>
                        <a:t>Bonus</a:t>
                      </a:r>
                      <a:endParaRPr kumimoji="0" lang="en-US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84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Times"/>
                          <a:cs typeface="Times New Roman"/>
                        </a:rPr>
                        <a:t>25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28 - 29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4.8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Bonus</a:t>
                      </a:r>
                      <a:endParaRPr lang="en-US" sz="2400" b="1" dirty="0" smtClean="0">
                        <a:solidFill>
                          <a:srgbClr val="000000"/>
                        </a:solidFill>
                        <a:effectLst/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84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26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Times"/>
                          <a:cs typeface="Times New Roman"/>
                        </a:rPr>
                        <a:t>30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5.0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Bonus</a:t>
                      </a:r>
                      <a:endParaRPr lang="en-US" sz="2800" b="1" dirty="0" smtClean="0">
                        <a:solidFill>
                          <a:srgbClr val="000000"/>
                        </a:solidFill>
                        <a:effectLst/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6204" y="228600"/>
            <a:ext cx="998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ACT counts as two test grades using this curve:</a:t>
            </a:r>
            <a:endParaRPr lang="en-US" sz="3200" b="1" dirty="0">
              <a:solidFill>
                <a:srgbClr val="FF0000"/>
              </a:solidFill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38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04471"/>
              </p:ext>
            </p:extLst>
          </p:nvPr>
        </p:nvGraphicFramePr>
        <p:xfrm>
          <a:off x="533407" y="76194"/>
          <a:ext cx="9144004" cy="6965747"/>
        </p:xfrm>
        <a:graphic>
          <a:graphicData uri="http://schemas.openxmlformats.org/drawingml/2006/table">
            <a:tbl>
              <a:tblPr firstRow="1" firstCol="1" bandRow="1"/>
              <a:tblGrid>
                <a:gridCol w="1600311"/>
                <a:gridCol w="1421019"/>
                <a:gridCol w="1600311"/>
                <a:gridCol w="1421019"/>
                <a:gridCol w="1661064"/>
                <a:gridCol w="1440280"/>
              </a:tblGrid>
              <a:tr h="7478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Arial"/>
                          <a:ea typeface="Times"/>
                          <a:cs typeface="Times New Roman"/>
                        </a:rPr>
                        <a:t>ACT SCORE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Arial"/>
                          <a:ea typeface="Times"/>
                          <a:cs typeface="Times New Roman"/>
                        </a:rPr>
                        <a:t># correct Math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Arial"/>
                          <a:ea typeface="Times"/>
                          <a:cs typeface="Times New Roman"/>
                        </a:rPr>
                        <a:t># correct Science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Arial"/>
                          <a:ea typeface="Times"/>
                          <a:cs typeface="Times New Roman"/>
                        </a:rPr>
                        <a:t># correct Eng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Arial"/>
                          <a:ea typeface="Times"/>
                          <a:cs typeface="Times New Roman"/>
                        </a:rPr>
                        <a:t># correct Reading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Arial"/>
                          <a:ea typeface="Times"/>
                          <a:cs typeface="Times New Roman"/>
                        </a:rPr>
                        <a:t>Quality Point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6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Times"/>
                          <a:cs typeface="Times New Roman"/>
                        </a:rPr>
                        <a:t>10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Times"/>
                          <a:cs typeface="Times New Roman"/>
                        </a:rPr>
                        <a:t>5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7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18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12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1.0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6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Times"/>
                          <a:cs typeface="Times New Roman"/>
                        </a:rPr>
                        <a:t>11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Times"/>
                          <a:cs typeface="Times New Roman"/>
                        </a:rPr>
                        <a:t>6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8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21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13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1.3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6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12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Times"/>
                          <a:cs typeface="Times New Roman"/>
                        </a:rPr>
                        <a:t>8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9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24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14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1.6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6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13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Times"/>
                          <a:cs typeface="Times New Roman"/>
                        </a:rPr>
                        <a:t>10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10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27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15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1.8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6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14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13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11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30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16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2.0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6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15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16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12 -13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32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Times"/>
                          <a:cs typeface="Times New Roman"/>
                        </a:rPr>
                        <a:t>18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2.5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84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16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19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14 -15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Times"/>
                          <a:cs typeface="Times New Roman"/>
                        </a:rPr>
                        <a:t>36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19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3.0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6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17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23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16-17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Times"/>
                          <a:cs typeface="Times New Roman"/>
                        </a:rPr>
                        <a:t>39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20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3.2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6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18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26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18 - 19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Times"/>
                          <a:cs typeface="Times New Roman"/>
                        </a:rPr>
                        <a:t>42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21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3.5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6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19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29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20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Times"/>
                          <a:cs typeface="Times New Roman"/>
                        </a:rPr>
                        <a:t>45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Times"/>
                          <a:cs typeface="Times New Roman"/>
                        </a:rPr>
                        <a:t>23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3.7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84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20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31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21 -</a:t>
                      </a:r>
                      <a:r>
                        <a:rPr lang="en-US" sz="2400" baseline="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 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22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Times"/>
                          <a:cs typeface="Times New Roman"/>
                        </a:rPr>
                        <a:t>47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Times"/>
                          <a:cs typeface="Times New Roman"/>
                        </a:rPr>
                        <a:t>24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3.8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84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21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34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23 - 24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Times"/>
                          <a:cs typeface="Times New Roman"/>
                        </a:rPr>
                        <a:t>50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Times"/>
                          <a:cs typeface="Times New Roman"/>
                        </a:rPr>
                        <a:t>25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3.9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84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22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35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24 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Times"/>
                          <a:cs typeface="Times New Roman"/>
                        </a:rPr>
                        <a:t>52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Times"/>
                          <a:cs typeface="Times New Roman"/>
                        </a:rPr>
                        <a:t>26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4.0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84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23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37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25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Times"/>
                          <a:cs typeface="Times New Roman"/>
                        </a:rPr>
                        <a:t>54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Times"/>
                          <a:cs typeface="Times New Roman"/>
                        </a:rPr>
                        <a:t>27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4.2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84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24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39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26 -27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56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Times"/>
                          <a:cs typeface="Times New Roman"/>
                        </a:rPr>
                        <a:t>28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4.5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84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25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42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"/>
                          <a:cs typeface="Times New Roman"/>
                        </a:rPr>
                        <a:t>28 - 29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58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Times"/>
                          <a:cs typeface="Times New Roman"/>
                        </a:rPr>
                        <a:t>29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4.8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84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Times"/>
                          <a:cs typeface="Times New Roman"/>
                        </a:rPr>
                        <a:t>26</a:t>
                      </a:r>
                      <a:endParaRPr lang="en-US" sz="240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Times"/>
                          <a:cs typeface="Times New Roman"/>
                        </a:rPr>
                        <a:t>44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Times"/>
                          <a:cs typeface="Times New Roman"/>
                        </a:rPr>
                        <a:t>30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Times"/>
                          <a:cs typeface="Times New Roman"/>
                        </a:rPr>
                        <a:t>60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Times"/>
                          <a:cs typeface="Times New Roman"/>
                        </a:rPr>
                        <a:t>30</a:t>
                      </a:r>
                      <a:endParaRPr lang="en-US" sz="2400" dirty="0">
                        <a:effectLst/>
                        <a:latin typeface="Arial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5.0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Century Gothic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010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>
          <a:xfrm>
            <a:off x="503270" y="274638"/>
            <a:ext cx="9051925" cy="334962"/>
          </a:xfrm>
        </p:spPr>
        <p:txBody>
          <a:bodyPr/>
          <a:lstStyle/>
          <a:p>
            <a:pPr eaLnBrk="1" hangingPunct="1"/>
            <a:r>
              <a:rPr lang="en-US" smtClean="0"/>
              <a:t>ACT Scores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73641"/>
              </p:ext>
            </p:extLst>
          </p:nvPr>
        </p:nvGraphicFramePr>
        <p:xfrm>
          <a:off x="609607" y="762000"/>
          <a:ext cx="9051927" cy="61264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017309"/>
                <a:gridCol w="3017309"/>
                <a:gridCol w="301730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Raw Score/ number correct answers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Class Test </a:t>
                      </a:r>
                      <a:r>
                        <a:rPr lang="en-US" baseline="0" dirty="0" smtClean="0"/>
                        <a:t> Curve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 11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12 -13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 16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 18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2.0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2.5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3.5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4.0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/>
          <p:cNvSpPr>
            <a:spLocks noGrp="1"/>
          </p:cNvSpPr>
          <p:nvPr>
            <p:ph type="title"/>
          </p:nvPr>
        </p:nvSpPr>
        <p:spPr>
          <a:xfrm>
            <a:off x="503270" y="274638"/>
            <a:ext cx="9051925" cy="334962"/>
          </a:xfrm>
        </p:spPr>
        <p:txBody>
          <a:bodyPr/>
          <a:lstStyle/>
          <a:p>
            <a:pPr eaLnBrk="1" hangingPunct="1"/>
            <a:r>
              <a:rPr lang="en-US" dirty="0" smtClean="0"/>
              <a:t>ACT Scores Test IV, Group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09607" y="762000"/>
          <a:ext cx="9051927" cy="61264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017309"/>
                <a:gridCol w="3017309"/>
                <a:gridCol w="301730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Raw Score/ number correct answers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 Score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10 - 11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14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12 -13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15 - 16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17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17 - 18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18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19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20 - 21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2.5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22-23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21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24-25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3.5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22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26 -27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23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24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29 - 30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25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0"/>
            <a:ext cx="10058400" cy="41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3200" kern="0" dirty="0">
                <a:solidFill>
                  <a:srgbClr val="000000"/>
                </a:solidFill>
                <a:latin typeface="Arial"/>
              </a:rPr>
              <a:t>Bell Work, </a:t>
            </a:r>
            <a:r>
              <a:rPr lang="en-US" sz="3200" kern="0" dirty="0" smtClean="0">
                <a:solidFill>
                  <a:srgbClr val="000000"/>
                </a:solidFill>
                <a:latin typeface="Arial"/>
              </a:rPr>
              <a:t>Tuesday, 4/29/14 (6 questions) </a:t>
            </a:r>
            <a:endParaRPr lang="en-US" sz="3200" b="1" dirty="0" smtClean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67587" name="Line 3"/>
          <p:cNvSpPr>
            <a:spLocks noChangeShapeType="1"/>
          </p:cNvSpPr>
          <p:nvPr/>
        </p:nvSpPr>
        <p:spPr bwMode="auto">
          <a:xfrm>
            <a:off x="7292340" y="1676400"/>
            <a:ext cx="176022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7588" name="Rectangle 4"/>
          <p:cNvSpPr>
            <a:spLocks noChangeArrowheads="1"/>
          </p:cNvSpPr>
          <p:nvPr/>
        </p:nvSpPr>
        <p:spPr bwMode="auto">
          <a:xfrm>
            <a:off x="7292340" y="1600200"/>
            <a:ext cx="184404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0" y="436564"/>
            <a:ext cx="10058400" cy="1371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ts val="3100"/>
              </a:lnSpc>
            </a:pPr>
            <a:r>
              <a:rPr lang="en-US" sz="2800" b="1" dirty="0" smtClean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1. </a:t>
            </a:r>
            <a:r>
              <a:rPr lang="en-US" sz="2800" b="1" dirty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Define energy.</a:t>
            </a:r>
          </a:p>
          <a:p>
            <a:pPr lvl="1">
              <a:lnSpc>
                <a:spcPts val="3100"/>
              </a:lnSpc>
            </a:pP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is a conserved substance-like quantity that is stored in various 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ways and 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transferred in various 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ways.</a:t>
            </a:r>
          </a:p>
          <a:p>
            <a:pPr>
              <a:lnSpc>
                <a:spcPts val="3100"/>
              </a:lnSpc>
            </a:pPr>
            <a:r>
              <a:rPr lang="en-US" sz="2800" b="1" dirty="0" smtClean="0">
                <a:solidFill>
                  <a:srgbClr val="0000FF"/>
                </a:solidFill>
              </a:rPr>
              <a:t>2. </a:t>
            </a:r>
            <a:r>
              <a:rPr lang="en-US" sz="2800" b="1" dirty="0">
                <a:solidFill>
                  <a:srgbClr val="0000FF"/>
                </a:solidFill>
              </a:rPr>
              <a:t>What is kinetic energy</a:t>
            </a:r>
            <a:endParaRPr lang="en-US" sz="2800" dirty="0">
              <a:solidFill>
                <a:srgbClr val="0000FF"/>
              </a:solidFill>
            </a:endParaRPr>
          </a:p>
          <a:p>
            <a:pPr lvl="1">
              <a:lnSpc>
                <a:spcPts val="3100"/>
              </a:lnSpc>
            </a:pPr>
            <a:r>
              <a:rPr lang="en-US" sz="2800" b="1" i="1" u="sng" dirty="0">
                <a:solidFill>
                  <a:srgbClr val="FF0000"/>
                </a:solidFill>
              </a:rPr>
              <a:t>Kinetic energy </a:t>
            </a:r>
            <a:r>
              <a:rPr lang="en-US" sz="2800" b="1" dirty="0">
                <a:solidFill>
                  <a:srgbClr val="FF0000"/>
                </a:solidFill>
              </a:rPr>
              <a:t> is the energy of motion</a:t>
            </a:r>
            <a:r>
              <a:rPr lang="en-US" sz="2800" b="1" dirty="0" smtClean="0">
                <a:solidFill>
                  <a:srgbClr val="FF0000"/>
                </a:solidFill>
              </a:rPr>
              <a:t>.</a:t>
            </a:r>
          </a:p>
          <a:p>
            <a:pPr>
              <a:lnSpc>
                <a:spcPts val="3100"/>
              </a:lnSpc>
            </a:pPr>
            <a:r>
              <a:rPr lang="en-US" sz="2800" b="1" dirty="0">
                <a:solidFill>
                  <a:srgbClr val="0000FF"/>
                </a:solidFill>
              </a:rPr>
              <a:t>3. What is thermal energy?</a:t>
            </a:r>
          </a:p>
          <a:p>
            <a:pPr lvl="1">
              <a:lnSpc>
                <a:spcPts val="3100"/>
              </a:lnSpc>
            </a:pP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energy (Eth) is related to the motion 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(speed) of 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particles and is measured by temperature</a:t>
            </a:r>
            <a:r>
              <a:rPr lang="en-US" sz="2800" dirty="0">
                <a:solidFill>
                  <a:srgbClr val="000000"/>
                </a:solidFill>
              </a:rPr>
              <a:t>. </a:t>
            </a:r>
            <a:endParaRPr lang="en-US" sz="2800" dirty="0" smtClean="0">
              <a:solidFill>
                <a:srgbClr val="000000"/>
              </a:solidFill>
            </a:endParaRPr>
          </a:p>
          <a:p>
            <a:pPr marL="341313" lvl="1" indent="-287338">
              <a:lnSpc>
                <a:spcPts val="3100"/>
              </a:lnSpc>
            </a:pPr>
            <a:r>
              <a:rPr lang="en-US" sz="2800" b="1" dirty="0" smtClean="0">
                <a:solidFill>
                  <a:srgbClr val="0000FF"/>
                </a:solidFill>
              </a:rPr>
              <a:t>4. What is phase energy?</a:t>
            </a:r>
          </a:p>
          <a:p>
            <a:pPr marL="627063" lvl="1" indent="-285750">
              <a:lnSpc>
                <a:spcPts val="3100"/>
              </a:lnSpc>
            </a:pPr>
            <a:r>
              <a:rPr lang="en-US" sz="2800" b="1" dirty="0" smtClean="0">
                <a:solidFill>
                  <a:srgbClr val="FF0000"/>
                </a:solidFill>
              </a:rPr>
              <a:t>Phase energy is the energy needed to separate (pull apart) molecules. </a:t>
            </a:r>
          </a:p>
          <a:p>
            <a:pPr>
              <a:lnSpc>
                <a:spcPts val="3100"/>
              </a:lnSpc>
            </a:pPr>
            <a:r>
              <a:rPr lang="en-US" sz="2800" b="1" dirty="0" smtClean="0">
                <a:solidFill>
                  <a:srgbClr val="0000FF"/>
                </a:solidFill>
              </a:rPr>
              <a:t>5. </a:t>
            </a:r>
            <a:r>
              <a:rPr lang="en-US" sz="2800" b="1" dirty="0">
                <a:solidFill>
                  <a:srgbClr val="0000FF"/>
                </a:solidFill>
              </a:rPr>
              <a:t>How is energy  transferred from one particle to another? </a:t>
            </a:r>
            <a:endParaRPr lang="en-US" sz="2800" b="1" dirty="0" smtClean="0">
              <a:solidFill>
                <a:srgbClr val="0000FF"/>
              </a:solidFill>
            </a:endParaRPr>
          </a:p>
          <a:p>
            <a:pPr lvl="1">
              <a:lnSpc>
                <a:spcPts val="3100"/>
              </a:lnSpc>
            </a:pP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is transferred from particle to particle via 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collisions among the particles.</a:t>
            </a:r>
          </a:p>
          <a:p>
            <a:pPr lvl="1">
              <a:lnSpc>
                <a:spcPts val="3100"/>
              </a:lnSpc>
            </a:pPr>
            <a:endParaRPr lang="en-US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solidFill>
                <a:srgbClr val="0000FF"/>
              </a:solidFill>
            </a:endParaRPr>
          </a:p>
          <a:p>
            <a:endParaRPr lang="en-US" sz="3200" b="1" dirty="0" smtClean="0">
              <a:solidFill>
                <a:srgbClr val="0000FF"/>
              </a:solidFill>
            </a:endParaRPr>
          </a:p>
          <a:p>
            <a:endParaRPr lang="en-US" sz="3200" b="1" dirty="0" smtClean="0">
              <a:solidFill>
                <a:srgbClr val="0000CC"/>
              </a:solidFill>
            </a:endParaRPr>
          </a:p>
          <a:p>
            <a:endParaRPr lang="en-US" sz="3200" b="1" dirty="0">
              <a:solidFill>
                <a:srgbClr val="0000CC"/>
              </a:solidFill>
            </a:endParaRPr>
          </a:p>
          <a:p>
            <a:endParaRPr lang="en-US" sz="3200" b="1" dirty="0" smtClean="0">
              <a:solidFill>
                <a:srgbClr val="0000CC"/>
              </a:solidFill>
            </a:endParaRPr>
          </a:p>
          <a:p>
            <a:r>
              <a:rPr lang="en-US" sz="3200" b="1" dirty="0" smtClean="0">
                <a:solidFill>
                  <a:srgbClr val="0000CC"/>
                </a:solidFill>
              </a:rPr>
              <a:t>1. State the kinetic theory of matter</a:t>
            </a:r>
            <a:endParaRPr lang="en-US" sz="3200" b="1" dirty="0">
              <a:solidFill>
                <a:srgbClr val="0000CC"/>
              </a:solidFill>
              <a:latin typeface="Times New Roman" pitchFamily="18" charset="0"/>
              <a:sym typeface="Wingdings" pitchFamily="2" charset="2"/>
            </a:endParaRPr>
          </a:p>
          <a:p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sym typeface="Wingdings" pitchFamily="2" charset="2"/>
              </a:rPr>
              <a:t>According to the kinetic theory of matter, matter is made of atoms and molecules. </a:t>
            </a:r>
          </a:p>
          <a:p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sym typeface="Wingdings" pitchFamily="2" charset="2"/>
              </a:rPr>
              <a:t>These atoms and molecules act like tiny particles that are always in motion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sym typeface="Wingdings" pitchFamily="2" charset="2"/>
              </a:rPr>
              <a:t>.</a:t>
            </a:r>
          </a:p>
          <a:p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sym typeface="Wingdings" pitchFamily="2" charset="2"/>
              </a:rPr>
              <a:t>The higher the temperature of the substance is, the faster the particles move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sym typeface="Wingdings" pitchFamily="2" charset="2"/>
              </a:rPr>
              <a:t>.</a:t>
            </a:r>
            <a:endParaRPr lang="en-US" sz="2800" b="1" dirty="0" smtClean="0">
              <a:solidFill>
                <a:srgbClr val="0000FF"/>
              </a:solidFill>
              <a:latin typeface="Times New Roman" pitchFamily="18" charset="0"/>
              <a:sym typeface="Wingdings" pitchFamily="2" charset="2"/>
            </a:endParaRPr>
          </a:p>
          <a:p>
            <a:endParaRPr lang="en-US" sz="2800" b="1" dirty="0" smtClean="0">
              <a:solidFill>
                <a:srgbClr val="FF0000"/>
              </a:solidFill>
              <a:latin typeface="Times New Roman" pitchFamily="18" charset="0"/>
              <a:sym typeface="Wingdings" pitchFamily="2" charset="2"/>
            </a:endParaRPr>
          </a:p>
          <a:p>
            <a:endParaRPr lang="en-US" sz="2800" b="1" dirty="0" smtClean="0">
              <a:solidFill>
                <a:srgbClr val="CC0099"/>
              </a:solidFill>
              <a:latin typeface="Times New Roman" pitchFamily="18" charset="0"/>
              <a:sym typeface="Wingdings" pitchFamily="2" charset="2"/>
            </a:endParaRPr>
          </a:p>
          <a:p>
            <a:endParaRPr lang="en-US" sz="2800" b="1" dirty="0" smtClean="0">
              <a:solidFill>
                <a:srgbClr val="CC0099"/>
              </a:solidFill>
              <a:latin typeface="Times New Roman" pitchFamily="18" charset="0"/>
              <a:sym typeface="Wingdings" pitchFamily="2" charset="2"/>
            </a:endParaRPr>
          </a:p>
          <a:p>
            <a:endParaRPr lang="en-US" sz="2800" b="1" dirty="0">
              <a:solidFill>
                <a:srgbClr val="CC0099"/>
              </a:solidFill>
              <a:latin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1034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5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75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5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75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75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058400" cy="548625"/>
          </a:xfrm>
        </p:spPr>
        <p:txBody>
          <a:bodyPr/>
          <a:lstStyle/>
          <a:p>
            <a:pPr lvl="0" eaLnBrk="1" hangingPunct="1"/>
            <a:r>
              <a:rPr lang="en-US" sz="3200" dirty="0">
                <a:solidFill>
                  <a:srgbClr val="000000"/>
                </a:solidFill>
              </a:rPr>
              <a:t>Bell Work, Tuesday, 4/29/14 </a:t>
            </a:r>
            <a:endParaRPr lang="en-US" sz="3200" b="1" kern="1200" dirty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25434"/>
            <a:ext cx="10058400" cy="6232565"/>
          </a:xfrm>
        </p:spPr>
        <p:txBody>
          <a:bodyPr/>
          <a:lstStyle/>
          <a:p>
            <a:pPr marL="339725" lvl="0" indent="-339725">
              <a:buNone/>
            </a:pPr>
            <a:r>
              <a:rPr lang="en-US" sz="2800" b="1" dirty="0" smtClean="0">
                <a:solidFill>
                  <a:srgbClr val="0000FF"/>
                </a:solidFill>
              </a:rPr>
              <a:t>6. State the kinetic molecular theory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Matter is made up of particles.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Particles are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constant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motion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lvl="2" indent="-514350"/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exception: at a temperature of absolute zero (-273°C, 0°K), all motion stops.</a:t>
            </a: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1550" lvl="1" indent="-514350">
              <a:buFont typeface="+mj-lt"/>
              <a:buAutoNum type="alphaLcParenR"/>
            </a:pP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speed of the particles is related to their temperature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energy is transferred to a sample of matter, either the particles speed up  resulting in the temperature increasing and the thermal energy increasing  or they get pulled apart resulting in the phase energy increasing </a:t>
            </a:r>
          </a:p>
          <a:p>
            <a:pPr marL="914400" lvl="1" indent="-457200"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and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phase change,  but not both at the same time.</a:t>
            </a:r>
          </a:p>
          <a:p>
            <a:pPr marL="0" lvl="0" indent="0">
              <a:buNone/>
            </a:pPr>
            <a:endParaRPr lang="en-US" b="1" dirty="0">
              <a:solidFill>
                <a:srgbClr val="0000FF"/>
              </a:solidFill>
            </a:endParaRPr>
          </a:p>
          <a:p>
            <a:pPr marL="0" lvl="0" indent="0">
              <a:buNone/>
            </a:pPr>
            <a:endParaRPr lang="en-US" b="1" dirty="0"/>
          </a:p>
          <a:p>
            <a:pPr marL="0" lvl="0" indent="0">
              <a:buNone/>
            </a:pPr>
            <a:endParaRPr lang="en-US" b="1" dirty="0"/>
          </a:p>
          <a:p>
            <a:pPr marL="0" lvl="0" indent="0">
              <a:buNone/>
            </a:pP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660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823" y="8479"/>
            <a:ext cx="9522585" cy="658037"/>
          </a:xfrm>
        </p:spPr>
        <p:txBody>
          <a:bodyPr/>
          <a:lstStyle/>
          <a:p>
            <a:r>
              <a:rPr lang="en-US" b="1" dirty="0" smtClean="0">
                <a:solidFill>
                  <a:srgbClr val="0000FF"/>
                </a:solidFill>
              </a:rPr>
              <a:t>Whiteboards- Unit 2, Worksheet 1</a:t>
            </a:r>
            <a:endParaRPr lang="en-US" b="1" dirty="0">
              <a:solidFill>
                <a:srgbClr val="0000FF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7154589"/>
              </p:ext>
            </p:extLst>
          </p:nvPr>
        </p:nvGraphicFramePr>
        <p:xfrm>
          <a:off x="533400" y="838200"/>
          <a:ext cx="9051926" cy="5535988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559990"/>
                <a:gridCol w="7491936"/>
              </a:tblGrid>
              <a:tr h="52411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Problem 1</a:t>
                      </a:r>
                      <a:endParaRPr kumimoji="0" lang="en-US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414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Blue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Problem 8</a:t>
                      </a:r>
                    </a:p>
                  </a:txBody>
                  <a:tcPr/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Pink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Problem 6</a:t>
                      </a:r>
                      <a:endParaRPr lang="en-US" sz="2400" b="1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Orange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006600"/>
                          </a:solidFill>
                        </a:rPr>
                        <a:t>Problem 2, heating up ( #3 on Bell</a:t>
                      </a:r>
                      <a:r>
                        <a:rPr lang="en-US" sz="2400" b="1" baseline="0" dirty="0" smtClean="0">
                          <a:solidFill>
                            <a:srgbClr val="006600"/>
                          </a:solidFill>
                        </a:rPr>
                        <a:t> Work)</a:t>
                      </a:r>
                      <a:endParaRPr lang="en-US" sz="2400" b="1" dirty="0">
                        <a:solidFill>
                          <a:srgbClr val="006600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Green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Problem 2, cooling off (#4 on Bell Work)</a:t>
                      </a:r>
                      <a:endParaRPr lang="en-US" sz="24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White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Problem 2, heating up ( #3 on Bell Work)</a:t>
                      </a:r>
                      <a:endParaRPr kumimoji="0" lang="en-US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uLnTx/>
                        <a:uFillTx/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Yellow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Problem 2, cooling off </a:t>
                      </a:r>
                      <a:r>
                        <a:rPr lang="en-US" sz="2400" b="1" kern="120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(#4 on Bell Work)</a:t>
                      </a:r>
                    </a:p>
                  </a:txBody>
                  <a:tcPr/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Brown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1200" noProof="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Problem 6</a:t>
                      </a:r>
                    </a:p>
                  </a:txBody>
                  <a:tcPr/>
                </a:tc>
              </a:tr>
              <a:tr h="524110">
                <a:tc>
                  <a:txBody>
                    <a:bodyPr/>
                    <a:lstStyle/>
                    <a:p>
                      <a:r>
                        <a:rPr lang="en-US" sz="2400" smtClean="0"/>
                        <a:t>Grey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Problem 1</a:t>
                      </a:r>
                    </a:p>
                  </a:txBody>
                  <a:tcPr/>
                </a:tc>
              </a:tr>
              <a:tr h="70164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Purple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Problem 8</a:t>
                      </a:r>
                      <a:endPara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414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02" y="0"/>
            <a:ext cx="9051925" cy="427607"/>
          </a:xfrm>
        </p:spPr>
        <p:txBody>
          <a:bodyPr/>
          <a:lstStyle/>
          <a:p>
            <a:pPr lvl="0"/>
            <a:r>
              <a:rPr lang="en-US" sz="3200" kern="1200" dirty="0">
                <a:solidFill>
                  <a:srgbClr val="000000"/>
                </a:solidFill>
                <a:latin typeface="Arial" charset="0"/>
              </a:rPr>
              <a:t>Bell Work, </a:t>
            </a:r>
            <a:r>
              <a:rPr lang="en-US" sz="3200" kern="1200" dirty="0" smtClean="0">
                <a:solidFill>
                  <a:srgbClr val="000000"/>
                </a:solidFill>
                <a:latin typeface="Arial" charset="0"/>
              </a:rPr>
              <a:t>Wednesday, Apr 30, 2013 (3Q)</a:t>
            </a:r>
            <a:endParaRPr lang="en-US" sz="3200" kern="12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445253"/>
            <a:ext cx="10175469" cy="6424590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>
                <a:solidFill>
                  <a:srgbClr val="0000FF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1.Equal </a:t>
            </a:r>
            <a:r>
              <a:rPr lang="en-US" sz="2800" b="1" dirty="0">
                <a:solidFill>
                  <a:srgbClr val="0000FF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masses of water and </a:t>
            </a:r>
            <a:r>
              <a:rPr lang="en-US" sz="2800" b="1" dirty="0" smtClean="0">
                <a:solidFill>
                  <a:srgbClr val="0000FF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alcohol, at 25°C, </a:t>
            </a:r>
            <a:r>
              <a:rPr lang="en-US" sz="2800" b="1" dirty="0">
                <a:solidFill>
                  <a:srgbClr val="0000FF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are heated at the same </a:t>
            </a:r>
            <a:r>
              <a:rPr lang="en-US" sz="2800" b="1" dirty="0" smtClean="0">
                <a:solidFill>
                  <a:srgbClr val="0000FF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rate. </a:t>
            </a:r>
            <a:r>
              <a:rPr lang="en-US" sz="2800" b="1" dirty="0">
                <a:solidFill>
                  <a:srgbClr val="0000FF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After 3 minutes the temperature of the alcohol is 50°C. It took 5 minutes for the water to reach 50°C. Which of the following is true once the water and alcohol have both reached 50°C</a:t>
            </a:r>
            <a:r>
              <a:rPr lang="en-US" sz="2800" b="1" dirty="0" smtClean="0">
                <a:solidFill>
                  <a:srgbClr val="0000FF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  <a:endParaRPr lang="en-US" sz="2800" b="1" dirty="0">
              <a:solidFill>
                <a:srgbClr val="0000FF"/>
              </a:solidFill>
              <a:latin typeface="Calibri" panose="020F05020202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899" y="2173370"/>
            <a:ext cx="3825753" cy="3910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 bwMode="auto">
          <a:xfrm flipV="1">
            <a:off x="6488590" y="2717472"/>
            <a:ext cx="3226020" cy="38405"/>
          </a:xfrm>
          <a:prstGeom prst="line">
            <a:avLst/>
          </a:prstGeom>
          <a:solidFill>
            <a:schemeClr val="accent1"/>
          </a:solidFill>
          <a:ln w="34925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958270" y="2173370"/>
            <a:ext cx="525962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98463" indent="-398463"/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a. The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water received more energy than the alcohol.	</a:t>
            </a:r>
          </a:p>
          <a:p>
            <a:pPr marL="398463" indent="-398463"/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b. The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alcohol received more </a:t>
            </a: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energy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than the water.	</a:t>
            </a:r>
          </a:p>
          <a:p>
            <a:pPr algn="just"/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c. Both received the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same amount  </a:t>
            </a: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  					</a:t>
            </a:r>
            <a:endParaRPr lang="en-US" sz="28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88590" y="6207655"/>
            <a:ext cx="4647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Amount of Energy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-17061" y="4361744"/>
            <a:ext cx="6217900" cy="2644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3100"/>
              </a:lnSpc>
            </a:pPr>
            <a:r>
              <a:rPr lang="en-US" sz="2800" b="1" dirty="0">
                <a:solidFill>
                  <a:srgbClr val="0000FF"/>
                </a:solidFill>
              </a:rPr>
              <a:t>2. Explain  gas </a:t>
            </a:r>
            <a:r>
              <a:rPr lang="en-US" sz="2800" b="1" dirty="0" smtClean="0">
                <a:solidFill>
                  <a:srgbClr val="0000FF"/>
                </a:solidFill>
              </a:rPr>
              <a:t>pressure</a:t>
            </a:r>
          </a:p>
          <a:p>
            <a:pPr marL="60325" lvl="1"/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Pressure of gases is explained in terms of the 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frequency and 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force of impact 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collisions of the particles with the sides of the container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More particles mean more collisions.</a:t>
            </a:r>
            <a:endParaRPr lang="en-US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Oval 9"/>
          <p:cNvSpPr>
            <a:spLocks noChangeArrowheads="1"/>
          </p:cNvSpPr>
          <p:nvPr/>
        </p:nvSpPr>
        <p:spPr bwMode="auto">
          <a:xfrm>
            <a:off x="939982" y="2285725"/>
            <a:ext cx="516046" cy="410905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ight Arrow 3"/>
          <p:cNvSpPr/>
          <p:nvPr/>
        </p:nvSpPr>
        <p:spPr bwMode="auto">
          <a:xfrm>
            <a:off x="9454076" y="6324078"/>
            <a:ext cx="521067" cy="261610"/>
          </a:xfrm>
          <a:prstGeom prst="rightArrow">
            <a:avLst/>
          </a:prstGeom>
          <a:solidFill>
            <a:schemeClr val="accent1"/>
          </a:solidFill>
          <a:ln w="34925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8562460" y="2755877"/>
            <a:ext cx="0" cy="2864220"/>
          </a:xfrm>
          <a:prstGeom prst="line">
            <a:avLst/>
          </a:prstGeom>
          <a:solidFill>
            <a:schemeClr val="accent1"/>
          </a:solidFill>
          <a:ln w="34925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9515335" y="2696630"/>
            <a:ext cx="0" cy="2864220"/>
          </a:xfrm>
          <a:prstGeom prst="line">
            <a:avLst/>
          </a:prstGeom>
          <a:solidFill>
            <a:schemeClr val="accent1"/>
          </a:solidFill>
          <a:ln w="34925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364266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5" presetClass="emph" presetSubtype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35" dur="indefinite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3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7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790" y="0"/>
            <a:ext cx="9051925" cy="350797"/>
          </a:xfrm>
        </p:spPr>
        <p:txBody>
          <a:bodyPr/>
          <a:lstStyle/>
          <a:p>
            <a:r>
              <a:rPr lang="en-US" sz="3600" kern="1200" dirty="0">
                <a:solidFill>
                  <a:srgbClr val="000000"/>
                </a:solidFill>
                <a:latin typeface="Arial" charset="0"/>
              </a:rPr>
              <a:t>Bell Work, Wednesday, Apr 30, 2013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71080"/>
            <a:ext cx="10188117" cy="5040221"/>
          </a:xfrm>
        </p:spPr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Compare and contrast temperature measured in the Celsius scale and the absolute (aka: Kelvin scale).</a:t>
            </a:r>
          </a:p>
          <a:p>
            <a:pPr marL="400050" lvl="1" indent="0"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Compare: 1ºC    =  1ºK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Contrast: Celsius begins at -273, kelvin begins at 0, and:</a:t>
            </a: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575" y="548625"/>
            <a:ext cx="81034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  <a:latin typeface="Arial Black" panose="020B0A04020102020204" pitchFamily="34" charset="0"/>
              </a:rPr>
              <a:t>Draw the chart</a:t>
            </a:r>
            <a:endParaRPr lang="en-US" sz="2800" b="1" dirty="0">
              <a:solidFill>
                <a:srgbClr val="000000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5708770"/>
              </p:ext>
            </p:extLst>
          </p:nvPr>
        </p:nvGraphicFramePr>
        <p:xfrm>
          <a:off x="228575" y="2968140"/>
          <a:ext cx="9639657" cy="3579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3219"/>
                <a:gridCol w="3213219"/>
                <a:gridCol w="3213219"/>
              </a:tblGrid>
              <a:tr h="537670">
                <a:tc>
                  <a:txBody>
                    <a:bodyPr/>
                    <a:lstStyle/>
                    <a:p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Celsius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Absolute (Kelvin)</a:t>
                      </a:r>
                      <a:endParaRPr lang="en-US" sz="2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76075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Boiling</a:t>
                      </a:r>
                      <a:r>
                        <a:rPr lang="en-US" sz="2800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point of water</a:t>
                      </a:r>
                      <a:endParaRPr lang="en-US" sz="28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100</a:t>
                      </a:r>
                      <a:endParaRPr 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373</a:t>
                      </a:r>
                      <a:endParaRPr 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76075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Room temperature</a:t>
                      </a:r>
                      <a:endParaRPr lang="en-US" sz="28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298</a:t>
                      </a:r>
                      <a:endParaRPr 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76075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Freezing Point of Water</a:t>
                      </a:r>
                      <a:endParaRPr lang="en-US" sz="28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273</a:t>
                      </a:r>
                      <a:endParaRPr 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76075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Absolute zero</a:t>
                      </a:r>
                      <a:endParaRPr lang="en-US" sz="28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-273</a:t>
                      </a:r>
                      <a:endParaRPr 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856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0"/>
  <p:tag name="QUESTION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8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20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4925" cap="rnd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4925" cap="rnd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4925" cap="rnd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4925" cap="rnd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2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25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4925" cap="rnd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4925" cap="rnd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26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4925" cap="rnd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4925" cap="rnd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6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4925" cap="rnd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4925" cap="rnd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9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2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4925" cap="rnd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4925" cap="rnd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2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8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4925" cap="rnd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4925" cap="rnd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7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4925" cap="rnd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4925" cap="rnd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5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29575</TotalTime>
  <Words>3661</Words>
  <Application>Microsoft Office PowerPoint</Application>
  <PresentationFormat>Custom</PresentationFormat>
  <Paragraphs>902</Paragraphs>
  <Slides>47</Slides>
  <Notes>24</Notes>
  <HiddenSlides>0</HiddenSlides>
  <MMClips>0</MMClips>
  <ScaleCrop>false</ScaleCrop>
  <HeadingPairs>
    <vt:vector size="6" baseType="variant">
      <vt:variant>
        <vt:lpstr>Theme</vt:lpstr>
      </vt:variant>
      <vt:variant>
        <vt:i4>21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69" baseType="lpstr">
      <vt:lpstr>Default Design</vt:lpstr>
      <vt:lpstr>5_Default Design</vt:lpstr>
      <vt:lpstr>8_Default Design</vt:lpstr>
      <vt:lpstr>4_Default Design</vt:lpstr>
      <vt:lpstr>7_Default Design</vt:lpstr>
      <vt:lpstr>3_Default Design</vt:lpstr>
      <vt:lpstr>11_Default Design</vt:lpstr>
      <vt:lpstr>Office Theme</vt:lpstr>
      <vt:lpstr>15_Default Design</vt:lpstr>
      <vt:lpstr>18_Default Design</vt:lpstr>
      <vt:lpstr>20_Default Design</vt:lpstr>
      <vt:lpstr>21_Default Design</vt:lpstr>
      <vt:lpstr>22_Default Design</vt:lpstr>
      <vt:lpstr>25_Default Design</vt:lpstr>
      <vt:lpstr>26_Default Design</vt:lpstr>
      <vt:lpstr>6_Default Design</vt:lpstr>
      <vt:lpstr>9_Default Design</vt:lpstr>
      <vt:lpstr>23_Default Design</vt:lpstr>
      <vt:lpstr>24_Default Design</vt:lpstr>
      <vt:lpstr>1_Default Design</vt:lpstr>
      <vt:lpstr>2_Default Design</vt:lpstr>
      <vt:lpstr>Equation</vt:lpstr>
      <vt:lpstr>Bell Work, Apr 28 – May 1 , 2014  </vt:lpstr>
      <vt:lpstr>Bell Work, Monday, 4/28/14 </vt:lpstr>
      <vt:lpstr>PowerPoint Presentation</vt:lpstr>
      <vt:lpstr>PowerPoint Presentation</vt:lpstr>
      <vt:lpstr>PowerPoint Presentation</vt:lpstr>
      <vt:lpstr>Bell Work, Tuesday, 4/29/14 </vt:lpstr>
      <vt:lpstr>Whiteboards- Unit 2, Worksheet 1</vt:lpstr>
      <vt:lpstr>Bell Work, Wednesday, Apr 30, 2013 (3Q)</vt:lpstr>
      <vt:lpstr>Bell Work, Wednesday, Apr 30, 2013</vt:lpstr>
      <vt:lpstr>PowerPoint Presentation</vt:lpstr>
      <vt:lpstr>Whiteboards- Unit 3 Worksheet  Draw the heating curve</vt:lpstr>
      <vt:lpstr>Bell Work, Thursday , May 1, 2014 (7 Q)</vt:lpstr>
      <vt:lpstr>Bell Work, Thursday, May 1, 2014</vt:lpstr>
      <vt:lpstr>Bell Work, Thursday, May 1, 2014</vt:lpstr>
      <vt:lpstr>Test Question</vt:lpstr>
      <vt:lpstr>PowerPoint Presentation</vt:lpstr>
      <vt:lpstr>Whiteboards- Simulation Worksheet  Thursday’s Bellwork</vt:lpstr>
      <vt:lpstr>PowerPoint Presentation</vt:lpstr>
      <vt:lpstr>PowerPoint Presentation</vt:lpstr>
      <vt:lpstr>Bell Work, Friday, 4/25/14 </vt:lpstr>
      <vt:lpstr>PowerPoint Presentation</vt:lpstr>
      <vt:lpstr>Bell Work, Tuesday, 4/15/14  </vt:lpstr>
      <vt:lpstr>PowerPoint Presentation</vt:lpstr>
      <vt:lpstr>Bell Work, Thursday 4/17/14 </vt:lpstr>
      <vt:lpstr>PowerPoint Presentation</vt:lpstr>
      <vt:lpstr>PowerPoint Presentation</vt:lpstr>
      <vt:lpstr> Worksheet 3        Worksheet 4</vt:lpstr>
      <vt:lpstr>Whiteboards- Worksheet 4</vt:lpstr>
      <vt:lpstr>PowerPoint Presentation</vt:lpstr>
      <vt:lpstr>PowerPoint Presentation</vt:lpstr>
      <vt:lpstr>PowerPoint Presentation</vt:lpstr>
      <vt:lpstr>Bell Work, Wednesday, April 9</vt:lpstr>
      <vt:lpstr>Bell Work, Answer, Wednesday, 4/9/14</vt:lpstr>
      <vt:lpstr>Bell Work, Wednesday, April 9</vt:lpstr>
      <vt:lpstr>Bell Work, Thursday , April 10</vt:lpstr>
      <vt:lpstr>Bell Work, Thursday , April 10</vt:lpstr>
      <vt:lpstr>PowerPoint Presentation</vt:lpstr>
      <vt:lpstr>Bell Work, Tuesday Mar 25, 2013  (six questions)</vt:lpstr>
      <vt:lpstr>PowerPoint Presentation</vt:lpstr>
      <vt:lpstr>PowerPoint Presentation</vt:lpstr>
      <vt:lpstr>PowerPoint Presentation</vt:lpstr>
      <vt:lpstr>PowerPoint Presentation</vt:lpstr>
      <vt:lpstr>Bell Work, Thursday, 3/27/14 (six ques)</vt:lpstr>
      <vt:lpstr>PowerPoint Presentation</vt:lpstr>
      <vt:lpstr>PowerPoint Presentation</vt:lpstr>
      <vt:lpstr>ACT Scores</vt:lpstr>
      <vt:lpstr>ACT Scores Test IV, Group</vt:lpstr>
    </vt:vector>
  </TitlesOfParts>
  <Company>Edna Karr Magnet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Bell Work, Monday Aug 21</dc:title>
  <dc:creator>Donald Bloomenstiel</dc:creator>
  <cp:lastModifiedBy>Don B</cp:lastModifiedBy>
  <cp:revision>682</cp:revision>
  <cp:lastPrinted>2014-04-30T06:30:07Z</cp:lastPrinted>
  <dcterms:created xsi:type="dcterms:W3CDTF">2006-08-20T15:32:41Z</dcterms:created>
  <dcterms:modified xsi:type="dcterms:W3CDTF">2014-05-01T03:00:20Z</dcterms:modified>
</cp:coreProperties>
</file>